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04" r:id="rId2"/>
  </p:sldMasterIdLst>
  <p:notesMasterIdLst>
    <p:notesMasterId r:id="rId13"/>
  </p:notesMasterIdLst>
  <p:sldIdLst>
    <p:sldId id="267" r:id="rId3"/>
    <p:sldId id="268" r:id="rId4"/>
    <p:sldId id="278" r:id="rId5"/>
    <p:sldId id="280" r:id="rId6"/>
    <p:sldId id="281" r:id="rId7"/>
    <p:sldId id="282" r:id="rId8"/>
    <p:sldId id="287" r:id="rId9"/>
    <p:sldId id="288" r:id="rId10"/>
    <p:sldId id="289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E5A06D"/>
    <a:srgbClr val="D6A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89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C541C-6236-4B95-9E2F-F895723AF93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83E72-ED7E-4998-A446-826361D76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86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0D0DA0-DBE4-4ADB-A389-FCEBF7A7E0FC}" type="slidenum">
              <a:rPr lang="en-US"/>
              <a:pPr/>
              <a:t>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vkurse.ua/i/2009-12/professionalno-tekhnicheskogo-obrazovan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147287"/>
            <a:ext cx="9144000" cy="6994526"/>
          </a:xfrm>
          <a:prstGeom prst="rect">
            <a:avLst/>
          </a:prstGeom>
          <a:noFill/>
        </p:spPr>
      </p:pic>
      <p:sp>
        <p:nvSpPr>
          <p:cNvPr id="4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3A4EF7CE-5322-4E06-9F54-FCFF6DCC668B}" type="slidenum">
              <a:rPr lang="uk-UA"/>
              <a:pPr/>
              <a:t>1</a:t>
            </a:fld>
            <a:endParaRPr lang="uk-UA"/>
          </a:p>
        </p:txBody>
      </p:sp>
      <p:sp>
        <p:nvSpPr>
          <p:cNvPr id="9933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22376" y="188640"/>
            <a:ext cx="7772400" cy="62646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800" b="0" dirty="0"/>
              <a:t/>
            </a:r>
            <a:br>
              <a:rPr lang="en-US" sz="2800" b="0" dirty="0"/>
            </a:br>
            <a:r>
              <a:rPr lang="uk-UA" sz="4000" dirty="0" smtClean="0">
                <a:solidFill>
                  <a:srgbClr val="FFFF00"/>
                </a:solidFill>
              </a:rPr>
              <a:t>Активізація рефлексії учнів як психолого-педагогічна умова розвитку їх обдарованості</a:t>
            </a:r>
            <a:br>
              <a:rPr lang="uk-UA" sz="4000" dirty="0" smtClean="0">
                <a:solidFill>
                  <a:srgbClr val="FFFF00"/>
                </a:solidFill>
              </a:rPr>
            </a:br>
            <a:r>
              <a:rPr lang="uk-UA" sz="4000" dirty="0" smtClean="0">
                <a:solidFill>
                  <a:srgbClr val="FFFF00"/>
                </a:solidFill>
              </a:rPr>
              <a:t/>
            </a:r>
            <a:br>
              <a:rPr lang="uk-UA" sz="4000" dirty="0" smtClean="0">
                <a:solidFill>
                  <a:srgbClr val="FFFF00"/>
                </a:solidFill>
              </a:rPr>
            </a:br>
            <a:r>
              <a:rPr lang="uk-UA" sz="2700" dirty="0" err="1" smtClean="0">
                <a:solidFill>
                  <a:schemeClr val="bg1"/>
                </a:solidFill>
              </a:rPr>
              <a:t>Глинянюк</a:t>
            </a:r>
            <a:r>
              <a:rPr lang="uk-UA" sz="2700" dirty="0" smtClean="0">
                <a:solidFill>
                  <a:schemeClr val="bg1"/>
                </a:solidFill>
              </a:rPr>
              <a:t> </a:t>
            </a:r>
            <a:r>
              <a:rPr lang="uk-UA" sz="2700" dirty="0">
                <a:solidFill>
                  <a:schemeClr val="bg1"/>
                </a:solidFill>
              </a:rPr>
              <a:t>Н</a:t>
            </a:r>
            <a:r>
              <a:rPr lang="uk-UA" sz="2700" dirty="0" smtClean="0">
                <a:solidFill>
                  <a:schemeClr val="bg1"/>
                </a:solidFill>
              </a:rPr>
              <a:t>аталія Василівна, викладач кафедри педагогіки та психології Івано-Франківського ОІППО</a:t>
            </a:r>
            <a:endParaRPr lang="en-US" sz="2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428604"/>
            <a:ext cx="8429684" cy="607223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3200" i="1" dirty="0" smtClean="0">
                <a:solidFill>
                  <a:srgbClr val="002060"/>
                </a:solidFill>
              </a:rPr>
              <a:t>«Саме </a:t>
            </a:r>
            <a:r>
              <a:rPr lang="uk-UA" sz="3200" i="1" dirty="0">
                <a:solidFill>
                  <a:srgbClr val="002060"/>
                </a:solidFill>
              </a:rPr>
              <a:t>інтелігентній людині не дають спокою його власна «</a:t>
            </a:r>
            <a:r>
              <a:rPr lang="uk-UA" sz="3200" i="1" dirty="0" err="1" smtClean="0">
                <a:solidFill>
                  <a:srgbClr val="002060"/>
                </a:solidFill>
              </a:rPr>
              <a:t>малокультурність</a:t>
            </a:r>
            <a:r>
              <a:rPr lang="uk-UA" sz="3200" i="1" dirty="0" smtClean="0">
                <a:solidFill>
                  <a:srgbClr val="002060"/>
                </a:solidFill>
              </a:rPr>
              <a:t>», </a:t>
            </a:r>
            <a:r>
              <a:rPr lang="uk-UA" sz="3200" i="1" dirty="0">
                <a:solidFill>
                  <a:srgbClr val="002060"/>
                </a:solidFill>
              </a:rPr>
              <a:t>примітивна </a:t>
            </a:r>
            <a:r>
              <a:rPr lang="uk-UA" sz="3200" i="1" dirty="0" err="1">
                <a:solidFill>
                  <a:srgbClr val="002060"/>
                </a:solidFill>
              </a:rPr>
              <a:t>недиференційованість</a:t>
            </a:r>
            <a:r>
              <a:rPr lang="uk-UA" sz="3200" i="1" dirty="0">
                <a:solidFill>
                  <a:srgbClr val="002060"/>
                </a:solidFill>
              </a:rPr>
              <a:t>, слабке усвідомлення безумовної цінності істини і помилка морального судження</a:t>
            </a:r>
            <a:r>
              <a:rPr lang="uk-UA" sz="3200" i="1" dirty="0" smtClean="0">
                <a:solidFill>
                  <a:srgbClr val="002060"/>
                </a:solidFill>
              </a:rPr>
              <a:t>»</a:t>
            </a:r>
            <a:r>
              <a:rPr lang="uk-UA" sz="3200" i="1" dirty="0">
                <a:solidFill>
                  <a:srgbClr val="002060"/>
                </a:solidFill>
              </a:rPr>
              <a:t> </a:t>
            </a:r>
            <a:endParaRPr lang="uk-UA" sz="3200" i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uk-UA" dirty="0" smtClean="0"/>
              <a:t>(М</a:t>
            </a:r>
            <a:r>
              <a:rPr lang="uk-UA" dirty="0"/>
              <a:t>. </a:t>
            </a:r>
            <a:r>
              <a:rPr lang="uk-UA" dirty="0" smtClean="0"/>
              <a:t>Бердяєв)</a:t>
            </a:r>
          </a:p>
          <a:p>
            <a:pPr algn="r">
              <a:buNone/>
            </a:pPr>
            <a:endParaRPr lang="uk-U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60" y="6000769"/>
            <a:ext cx="2347568" cy="47623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D99B-1A74-4C44-B6D0-F667557EE9F3}" type="slidenum">
              <a:rPr lang="uk-UA"/>
              <a:pPr/>
              <a:t>2</a:t>
            </a:fld>
            <a:endParaRPr lang="uk-UA"/>
          </a:p>
        </p:txBody>
      </p:sp>
      <p:sp>
        <p:nvSpPr>
          <p:cNvPr id="137218" name="AutoShape 2"/>
          <p:cNvSpPr>
            <a:spLocks noGrp="1" noChangeArrowheads="1"/>
          </p:cNvSpPr>
          <p:nvPr>
            <p:ph type="title"/>
          </p:nvPr>
        </p:nvSpPr>
        <p:spPr>
          <a:xfrm>
            <a:off x="539552" y="2564904"/>
            <a:ext cx="8183880" cy="3994258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«</a:t>
            </a:r>
            <a:r>
              <a:rPr lang="ru-RU" sz="4000" b="1" dirty="0" err="1" smtClean="0"/>
              <a:t>дитяча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обдарованість</a:t>
            </a:r>
            <a:r>
              <a:rPr lang="ru-RU" sz="4000" b="1" dirty="0" smtClean="0"/>
              <a:t>» </a:t>
            </a:r>
            <a:r>
              <a:rPr lang="ru-RU" sz="4000" dirty="0" smtClean="0"/>
              <a:t>як</a:t>
            </a:r>
            <a:r>
              <a:rPr lang="ru-RU" sz="4000" b="1" dirty="0" smtClean="0"/>
              <a:t> </a:t>
            </a:r>
            <a:r>
              <a:rPr lang="uk-UA" sz="4000" dirty="0" smtClean="0"/>
              <a:t>потенціал особистості, що </a:t>
            </a:r>
            <a:r>
              <a:rPr lang="uk-UA" sz="4000" dirty="0"/>
              <a:t>притаманне кожній </a:t>
            </a:r>
            <a:r>
              <a:rPr lang="uk-UA" sz="4000" dirty="0" smtClean="0"/>
              <a:t>дитині</a:t>
            </a:r>
            <a:endParaRPr lang="ru-RU" sz="4000" b="1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≠ </a:t>
            </a:r>
          </a:p>
          <a:p>
            <a:pPr algn="ctr">
              <a:buNone/>
            </a:pPr>
            <a:r>
              <a:rPr lang="ru-RU" sz="4000" b="1" dirty="0" smtClean="0"/>
              <a:t>«</a:t>
            </a:r>
            <a:r>
              <a:rPr lang="ru-RU" sz="4000" b="1" dirty="0" err="1" smtClean="0"/>
              <a:t>обдарована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дитина</a:t>
            </a:r>
            <a:r>
              <a:rPr lang="ru-RU" sz="4000" b="1" dirty="0" smtClean="0"/>
              <a:t>» </a:t>
            </a:r>
            <a:r>
              <a:rPr lang="ru-RU" sz="4000" dirty="0" err="1" smtClean="0"/>
              <a:t>позначає</a:t>
            </a:r>
            <a:r>
              <a:rPr lang="ru-RU" sz="4000" dirty="0" smtClean="0"/>
              <a:t> </a:t>
            </a:r>
            <a:r>
              <a:rPr lang="ru-RU" sz="4000" dirty="0" err="1" smtClean="0"/>
              <a:t>якусь</a:t>
            </a:r>
            <a:r>
              <a:rPr lang="ru-RU" sz="4000" dirty="0" smtClean="0"/>
              <a:t> </a:t>
            </a:r>
            <a:r>
              <a:rPr lang="ru-RU" sz="4000" dirty="0" err="1" smtClean="0"/>
              <a:t>вийнятковість</a:t>
            </a:r>
            <a:r>
              <a:rPr lang="uk-UA" sz="4000" dirty="0" smtClean="0"/>
              <a:t>. </a:t>
            </a:r>
            <a:endParaRPr lang="uk-UA" sz="4000" dirty="0"/>
          </a:p>
          <a:p>
            <a:pPr algn="ctr">
              <a:buNone/>
            </a:pP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8714" cy="2160240"/>
          </a:xfrm>
        </p:spPr>
        <p:txBody>
          <a:bodyPr>
            <a:normAutofit/>
          </a:bodyPr>
          <a:lstStyle/>
          <a:p>
            <a:pPr lvl="0" algn="ctr"/>
            <a:r>
              <a:rPr lang="uk-UA" sz="3200" dirty="0">
                <a:effectLst/>
              </a:rPr>
              <a:t>Р</a:t>
            </a:r>
            <a:r>
              <a:rPr lang="uk-UA" sz="3200" dirty="0" smtClean="0">
                <a:effectLst/>
              </a:rPr>
              <a:t>озвиток обдарованості як потенціалу - процес </a:t>
            </a:r>
            <a:r>
              <a:rPr lang="uk-UA" sz="3200" dirty="0">
                <a:effectLst/>
              </a:rPr>
              <a:t>активної </a:t>
            </a:r>
            <a:r>
              <a:rPr lang="uk-UA" sz="3200" dirty="0" err="1" smtClean="0">
                <a:effectLst/>
              </a:rPr>
              <a:t>самозміни</a:t>
            </a:r>
            <a:r>
              <a:rPr lang="uk-UA" sz="3200" dirty="0" smtClean="0">
                <a:effectLst/>
              </a:rPr>
              <a:t/>
            </a:r>
            <a:br>
              <a:rPr lang="uk-UA" sz="3200" dirty="0" smtClean="0">
                <a:effectLst/>
              </a:rPr>
            </a:b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924944"/>
            <a:ext cx="7772400" cy="3456384"/>
          </a:xfrm>
        </p:spPr>
        <p:txBody>
          <a:bodyPr>
            <a:noAutofit/>
          </a:bodyPr>
          <a:lstStyle/>
          <a:p>
            <a:pPr marL="36513" indent="319088" algn="ctr">
              <a:lnSpc>
                <a:spcPct val="150000"/>
              </a:lnSpc>
            </a:pP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</a:p>
          <a:p>
            <a:pPr marL="36513" indent="319088" algn="ctr">
              <a:lnSpc>
                <a:spcPct val="150000"/>
              </a:lnSpc>
            </a:pPr>
            <a:r>
              <a:rPr lang="ru-RU" sz="2800" b="1" dirty="0" err="1">
                <a:solidFill>
                  <a:srgbClr val="0070C0"/>
                </a:solidFill>
              </a:rPr>
              <a:t>с</a:t>
            </a:r>
            <a:r>
              <a:rPr lang="ru-RU" sz="2800" b="1" dirty="0" err="1" smtClean="0">
                <a:solidFill>
                  <a:srgbClr val="0070C0"/>
                </a:solidFill>
              </a:rPr>
              <a:t>амозміна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відбувається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всередині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завдяки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механізму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рефлексії</a:t>
            </a:r>
            <a:r>
              <a:rPr lang="ru-RU" sz="2800" b="1" dirty="0" smtClean="0">
                <a:solidFill>
                  <a:srgbClr val="0070C0"/>
                </a:solidFill>
              </a:rPr>
              <a:t> – </a:t>
            </a:r>
            <a:r>
              <a:rPr lang="ru-RU" sz="2800" b="1" dirty="0" err="1" smtClean="0">
                <a:solidFill>
                  <a:srgbClr val="0070C0"/>
                </a:solidFill>
              </a:rPr>
              <a:t>зверненню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людини</a:t>
            </a:r>
            <a:r>
              <a:rPr lang="ru-RU" sz="2800" b="1" dirty="0" smtClean="0">
                <a:solidFill>
                  <a:srgbClr val="0070C0"/>
                </a:solidFill>
              </a:rPr>
              <a:t> до </a:t>
            </a:r>
            <a:r>
              <a:rPr lang="ru-RU" sz="2800" b="1" dirty="0" err="1" smtClean="0">
                <a:solidFill>
                  <a:srgbClr val="0070C0"/>
                </a:solidFill>
              </a:rPr>
              <a:t>свого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внутрішнього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світу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28670"/>
            <a:ext cx="7778714" cy="1276194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rgbClr val="C00000"/>
                </a:solidFill>
              </a:rPr>
              <a:t>А</a:t>
            </a:r>
            <a:r>
              <a:rPr lang="uk-UA" sz="2400" dirty="0" smtClean="0">
                <a:solidFill>
                  <a:srgbClr val="C00000"/>
                </a:solidFill>
              </a:rPr>
              <a:t>ктивізація </a:t>
            </a:r>
            <a:r>
              <a:rPr lang="uk-UA" sz="2400" dirty="0">
                <a:solidFill>
                  <a:srgbClr val="C00000"/>
                </a:solidFill>
              </a:rPr>
              <a:t>рефлексії </a:t>
            </a:r>
            <a:r>
              <a:rPr lang="uk-UA" sz="2400" dirty="0" smtClean="0">
                <a:solidFill>
                  <a:srgbClr val="C00000"/>
                </a:solidFill>
              </a:rPr>
              <a:t>учня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err="1" smtClean="0">
                <a:solidFill>
                  <a:srgbClr val="C00000"/>
                </a:solidFill>
              </a:rPr>
              <a:t>сприяє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розвитку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його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обдарованості</a:t>
            </a:r>
            <a:r>
              <a:rPr lang="ru-RU" sz="2400" dirty="0" smtClean="0">
                <a:solidFill>
                  <a:srgbClr val="C00000"/>
                </a:solidFill>
              </a:rPr>
              <a:t> як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212976"/>
            <a:ext cx="7772400" cy="3312368"/>
          </a:xfrm>
        </p:spPr>
        <p:txBody>
          <a:bodyPr>
            <a:noAutofit/>
          </a:bodyPr>
          <a:lstStyle/>
          <a:p>
            <a:pPr marL="36513" indent="319088" algn="just"/>
            <a:endParaRPr lang="uk-UA" sz="2400" dirty="0" smtClean="0"/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sz="2400" b="1" dirty="0" smtClean="0">
                <a:solidFill>
                  <a:srgbClr val="002060"/>
                </a:solidFill>
              </a:rPr>
              <a:t>суб’єкта </a:t>
            </a:r>
            <a:r>
              <a:rPr lang="uk-UA" sz="2400" b="1" dirty="0">
                <a:solidFill>
                  <a:srgbClr val="002060"/>
                </a:solidFill>
              </a:rPr>
              <a:t>міжособистісної взаємодії, </a:t>
            </a:r>
            <a:endParaRPr lang="uk-UA" sz="2400" b="1" dirty="0" smtClean="0">
              <a:solidFill>
                <a:srgbClr val="002060"/>
              </a:solidFill>
            </a:endParaRPr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sz="2400" b="1" dirty="0" smtClean="0">
                <a:solidFill>
                  <a:srgbClr val="002060"/>
                </a:solidFill>
              </a:rPr>
              <a:t>творчого </a:t>
            </a:r>
            <a:r>
              <a:rPr lang="uk-UA" sz="2400" b="1" dirty="0">
                <a:solidFill>
                  <a:srgbClr val="002060"/>
                </a:solidFill>
              </a:rPr>
              <a:t>суб’єкта будь-якої діяльності, </a:t>
            </a:r>
            <a:endParaRPr lang="uk-UA" sz="2400" b="1" dirty="0" smtClean="0">
              <a:solidFill>
                <a:srgbClr val="002060"/>
              </a:solidFill>
            </a:endParaRPr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sz="2400" b="1" dirty="0" smtClean="0">
                <a:solidFill>
                  <a:srgbClr val="002060"/>
                </a:solidFill>
              </a:rPr>
              <a:t>суб’єкта </a:t>
            </a:r>
            <a:r>
              <a:rPr lang="uk-UA" sz="2400" b="1" dirty="0">
                <a:solidFill>
                  <a:srgbClr val="002060"/>
                </a:solidFill>
              </a:rPr>
              <a:t>самопізнання і особистісного саморозвитку, </a:t>
            </a:r>
            <a:endParaRPr lang="uk-UA" sz="2400" b="1" dirty="0" smtClean="0">
              <a:solidFill>
                <a:srgbClr val="002060"/>
              </a:solidFill>
            </a:endParaRPr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sz="2400" b="1" dirty="0" smtClean="0">
                <a:solidFill>
                  <a:srgbClr val="002060"/>
                </a:solidFill>
              </a:rPr>
              <a:t>суб’єкта </a:t>
            </a:r>
            <a:r>
              <a:rPr lang="uk-UA" sz="2400" b="1" dirty="0">
                <a:solidFill>
                  <a:srgbClr val="002060"/>
                </a:solidFill>
              </a:rPr>
              <a:t>навчання зокрема.</a:t>
            </a:r>
            <a:r>
              <a:rPr lang="uk-UA" sz="2400" b="1" dirty="0"/>
              <a:t> </a:t>
            </a:r>
            <a:endParaRPr lang="ru-RU" sz="24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28670"/>
            <a:ext cx="7778714" cy="1852258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effectLst/>
              </a:rPr>
              <a:t>Р</a:t>
            </a:r>
            <a:r>
              <a:rPr lang="uk-UA" sz="2000" dirty="0" smtClean="0">
                <a:effectLst/>
              </a:rPr>
              <a:t>ефлексія - </a:t>
            </a:r>
            <a:r>
              <a:rPr lang="uk-UA" sz="2000" dirty="0">
                <a:effectLst/>
              </a:rPr>
              <a:t>механізм засвоєння, </a:t>
            </a:r>
            <a:r>
              <a:rPr lang="uk-UA" sz="2000" i="1" dirty="0" smtClean="0">
                <a:effectLst/>
              </a:rPr>
              <a:t>умова </a:t>
            </a:r>
            <a:r>
              <a:rPr lang="uk-UA" sz="2000" i="1" dirty="0">
                <a:effectLst/>
              </a:rPr>
              <a:t>появи в індивіда нових способів діяльності і нових </a:t>
            </a:r>
            <a:r>
              <a:rPr lang="uk-UA" sz="2000" i="1" dirty="0" smtClean="0">
                <a:effectLst/>
              </a:rPr>
              <a:t>спроможностей</a:t>
            </a:r>
            <a:r>
              <a:rPr lang="uk-UA" sz="2000" dirty="0" smtClean="0">
                <a:effectLst/>
              </a:rPr>
              <a:t> (Г</a:t>
            </a:r>
            <a:r>
              <a:rPr lang="uk-UA" sz="2000" dirty="0">
                <a:effectLst/>
              </a:rPr>
              <a:t>. </a:t>
            </a:r>
            <a:r>
              <a:rPr lang="uk-UA" sz="2000" dirty="0" err="1">
                <a:effectLst/>
              </a:rPr>
              <a:t>Щедровицький</a:t>
            </a:r>
            <a:r>
              <a:rPr lang="uk-UA" sz="2000" dirty="0">
                <a:effectLst/>
              </a:rPr>
              <a:t> </a:t>
            </a:r>
            <a:r>
              <a:rPr lang="uk-UA" sz="2000" dirty="0" smtClean="0">
                <a:effectLst/>
              </a:rPr>
              <a:t>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Для </a:t>
            </a:r>
            <a:r>
              <a:rPr lang="ru-RU" sz="2000" dirty="0" err="1" smtClean="0">
                <a:solidFill>
                  <a:srgbClr val="FF0000"/>
                </a:solidFill>
              </a:rPr>
              <a:t>цього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індивід</a:t>
            </a:r>
            <a:r>
              <a:rPr lang="ru-RU" sz="2000" dirty="0" smtClean="0">
                <a:solidFill>
                  <a:srgbClr val="FF0000"/>
                </a:solidFill>
              </a:rPr>
              <a:t>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01008"/>
            <a:ext cx="8215370" cy="3024336"/>
          </a:xfrm>
        </p:spPr>
        <p:txBody>
          <a:bodyPr>
            <a:noAutofit/>
          </a:bodyPr>
          <a:lstStyle/>
          <a:p>
            <a:pPr marL="493713" indent="-457200" algn="just">
              <a:buFont typeface="Arial" pitchFamily="34" charset="0"/>
              <a:buChar char="•"/>
            </a:pPr>
            <a:r>
              <a:rPr lang="uk-UA" b="1" i="1" dirty="0" smtClean="0">
                <a:solidFill>
                  <a:srgbClr val="002060"/>
                </a:solidFill>
              </a:rPr>
              <a:t>перестає </a:t>
            </a:r>
            <a:r>
              <a:rPr lang="uk-UA" b="1" i="1" dirty="0">
                <a:solidFill>
                  <a:srgbClr val="002060"/>
                </a:solidFill>
              </a:rPr>
              <a:t>виконувати практичні </a:t>
            </a:r>
            <a:r>
              <a:rPr lang="uk-UA" b="1" i="1" dirty="0" smtClean="0">
                <a:solidFill>
                  <a:srgbClr val="002060"/>
                </a:solidFill>
              </a:rPr>
              <a:t>дії</a:t>
            </a:r>
          </a:p>
          <a:p>
            <a:pPr marL="493713" indent="-457200" algn="just">
              <a:buFont typeface="Arial" pitchFamily="34" charset="0"/>
              <a:buChar char="•"/>
            </a:pPr>
            <a:r>
              <a:rPr lang="uk-UA" b="1" i="1" dirty="0" smtClean="0">
                <a:solidFill>
                  <a:srgbClr val="002060"/>
                </a:solidFill>
              </a:rPr>
              <a:t>відходить </a:t>
            </a:r>
            <a:r>
              <a:rPr lang="uk-UA" b="1" i="1" dirty="0">
                <a:solidFill>
                  <a:srgbClr val="002060"/>
                </a:solidFill>
              </a:rPr>
              <a:t>вбік за межі простору цієї діяльності і </a:t>
            </a:r>
            <a:r>
              <a:rPr lang="uk-UA" b="1" i="1" dirty="0" smtClean="0">
                <a:solidFill>
                  <a:srgbClr val="002060"/>
                </a:solidFill>
              </a:rPr>
              <a:t>починає </a:t>
            </a:r>
            <a:r>
              <a:rPr lang="uk-UA" b="1" i="1" dirty="0">
                <a:solidFill>
                  <a:srgbClr val="002060"/>
                </a:solidFill>
              </a:rPr>
              <a:t>дивитися на неї збоку,</a:t>
            </a:r>
            <a:endParaRPr lang="uk-UA" b="1" i="1" dirty="0" smtClean="0">
              <a:solidFill>
                <a:srgbClr val="002060"/>
              </a:solidFill>
            </a:endParaRPr>
          </a:p>
          <a:p>
            <a:pPr marL="493713" indent="-457200" algn="just">
              <a:buFont typeface="Arial" pitchFamily="34" charset="0"/>
              <a:buChar char="•"/>
            </a:pPr>
            <a:r>
              <a:rPr lang="uk-UA" b="1" i="1" dirty="0">
                <a:solidFill>
                  <a:srgbClr val="002060"/>
                </a:solidFill>
              </a:rPr>
              <a:t>в</a:t>
            </a:r>
            <a:r>
              <a:rPr lang="uk-UA" b="1" i="1" dirty="0" smtClean="0">
                <a:solidFill>
                  <a:srgbClr val="002060"/>
                </a:solidFill>
              </a:rPr>
              <a:t>ласна діяльність індивіда стає </a:t>
            </a:r>
            <a:r>
              <a:rPr lang="uk-UA" b="1" i="1" dirty="0">
                <a:solidFill>
                  <a:srgbClr val="002060"/>
                </a:solidFill>
              </a:rPr>
              <a:t>предметом й</a:t>
            </a:r>
            <a:r>
              <a:rPr lang="uk-UA" b="1" i="1" dirty="0" smtClean="0">
                <a:solidFill>
                  <a:srgbClr val="002060"/>
                </a:solidFill>
              </a:rPr>
              <a:t>ого ж спеціального дослідження (мислить про мислення)</a:t>
            </a:r>
          </a:p>
          <a:p>
            <a:pPr marL="493713" indent="-457200" algn="just">
              <a:buFont typeface="Arial" pitchFamily="34" charset="0"/>
              <a:buChar char="•"/>
            </a:pPr>
            <a:r>
              <a:rPr lang="uk-UA" b="1" i="1" dirty="0">
                <a:solidFill>
                  <a:srgbClr val="002060"/>
                </a:solidFill>
              </a:rPr>
              <a:t>і</a:t>
            </a:r>
            <a:r>
              <a:rPr lang="uk-UA" b="1" i="1" dirty="0" smtClean="0">
                <a:solidFill>
                  <a:srgbClr val="002060"/>
                </a:solidFill>
              </a:rPr>
              <a:t>ндивід бачить цю діяльність по-новому, аналізує, виводить нові алгоритми дій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28670"/>
            <a:ext cx="7778714" cy="2357454"/>
          </a:xfrm>
        </p:spPr>
        <p:txBody>
          <a:bodyPr>
            <a:normAutofit/>
          </a:bodyPr>
          <a:lstStyle/>
          <a:p>
            <a:pPr algn="ctr"/>
            <a:r>
              <a:rPr lang="uk-UA" sz="3200" i="1" dirty="0">
                <a:effectLst/>
              </a:rPr>
              <a:t>процесом становлення рефлексивної позиції учня, </a:t>
            </a:r>
            <a:r>
              <a:rPr lang="uk-UA" sz="3200" i="1" dirty="0" smtClean="0">
                <a:effectLst/>
              </a:rPr>
              <a:t>можна </a:t>
            </a:r>
            <a:r>
              <a:rPr lang="uk-UA" sz="3200" i="1" dirty="0">
                <a:effectLst/>
              </a:rPr>
              <a:t>і потрібно </a:t>
            </a:r>
            <a:r>
              <a:rPr lang="uk-UA" sz="3200" i="1" dirty="0" smtClean="0">
                <a:effectLst/>
              </a:rPr>
              <a:t>управляти</a:t>
            </a:r>
            <a:r>
              <a:rPr lang="uk-UA" sz="3200" dirty="0">
                <a:effectLst/>
              </a:rPr>
              <a:t>!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786190"/>
            <a:ext cx="7772400" cy="2214578"/>
          </a:xfrm>
        </p:spPr>
        <p:txBody>
          <a:bodyPr>
            <a:noAutofit/>
          </a:bodyPr>
          <a:lstStyle/>
          <a:p>
            <a:pPr marL="36513" indent="319088" algn="just"/>
            <a:r>
              <a:rPr lang="uk-UA" sz="2800" i="1" dirty="0" smtClean="0"/>
              <a:t>створивши </a:t>
            </a:r>
            <a:r>
              <a:rPr lang="uk-UA" sz="2800" i="1" dirty="0"/>
              <a:t>для ц</a:t>
            </a:r>
            <a:r>
              <a:rPr lang="uk-UA" sz="2800" i="1" dirty="0" smtClean="0"/>
              <a:t>ього </a:t>
            </a:r>
            <a:r>
              <a:rPr lang="uk-UA" sz="2800" i="1" dirty="0"/>
              <a:t>«</a:t>
            </a:r>
            <a:r>
              <a:rPr lang="uk-UA" sz="2800" i="1" dirty="0" smtClean="0"/>
              <a:t>рефлексивний простір</a:t>
            </a:r>
            <a:r>
              <a:rPr lang="uk-UA" sz="2800" dirty="0" smtClean="0"/>
              <a:t> </a:t>
            </a:r>
            <a:endParaRPr lang="uk-UA" sz="2800" dirty="0"/>
          </a:p>
          <a:p>
            <a:pPr marL="36513" indent="319088" algn="just"/>
            <a:endParaRPr lang="ru-RU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28670"/>
            <a:ext cx="7778714" cy="1564226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/>
              <a:t>Ключова</a:t>
            </a:r>
            <a:r>
              <a:rPr lang="ru-RU" sz="3200" dirty="0" smtClean="0"/>
              <a:t> </a:t>
            </a:r>
            <a:r>
              <a:rPr lang="ru-RU" sz="3200" dirty="0" err="1" smtClean="0"/>
              <a:t>ознака</a:t>
            </a:r>
            <a:r>
              <a:rPr lang="ru-RU" sz="3200" dirty="0" smtClean="0"/>
              <a:t> умов,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сприяють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активізації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рефлексії</a:t>
            </a:r>
            <a:r>
              <a:rPr lang="ru-RU" sz="3200" dirty="0" smtClean="0"/>
              <a:t> </a:t>
            </a:r>
            <a:r>
              <a:rPr lang="ru-RU" sz="3200" dirty="0" err="1" smtClean="0"/>
              <a:t>учнів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852936"/>
            <a:ext cx="7772400" cy="3147832"/>
          </a:xfrm>
        </p:spPr>
        <p:txBody>
          <a:bodyPr>
            <a:noAutofit/>
          </a:bodyPr>
          <a:lstStyle/>
          <a:p>
            <a:pPr marL="36513" indent="319088" algn="ctr"/>
            <a:r>
              <a:rPr lang="uk-UA" sz="2800" b="1" dirty="0">
                <a:solidFill>
                  <a:srgbClr val="002060"/>
                </a:solidFill>
              </a:rPr>
              <a:t>р</a:t>
            </a:r>
            <a:r>
              <a:rPr lang="uk-UA" sz="2800" b="1" i="1" dirty="0">
                <a:solidFill>
                  <a:srgbClr val="002060"/>
                </a:solidFill>
              </a:rPr>
              <a:t>ефлексія починається з того моменту, коли фіксується деяке "незнання", з'являється "знання про </a:t>
            </a:r>
            <a:r>
              <a:rPr lang="uk-UA" sz="2800" b="1" i="1" dirty="0" smtClean="0">
                <a:solidFill>
                  <a:srgbClr val="002060"/>
                </a:solidFill>
              </a:rPr>
              <a:t>незнання» - </a:t>
            </a:r>
            <a:r>
              <a:rPr lang="uk-UA" sz="2800" i="1" dirty="0" smtClean="0">
                <a:solidFill>
                  <a:srgbClr val="002060"/>
                </a:solidFill>
              </a:rPr>
              <a:t>проблема</a:t>
            </a:r>
            <a:r>
              <a:rPr lang="uk-UA" sz="2800" b="1" i="1" dirty="0" smtClean="0">
                <a:solidFill>
                  <a:srgbClr val="002060"/>
                </a:solidFill>
              </a:rPr>
              <a:t>.</a:t>
            </a:r>
          </a:p>
          <a:p>
            <a:pPr marL="36513" indent="319088" algn="ctr"/>
            <a:endParaRPr lang="uk-UA" sz="2800" dirty="0" smtClean="0"/>
          </a:p>
          <a:p>
            <a:pPr marL="36513" indent="319088" algn="ctr"/>
            <a:r>
              <a:rPr lang="uk-UA" sz="2800" b="1" dirty="0" smtClean="0">
                <a:solidFill>
                  <a:srgbClr val="0070C0"/>
                </a:solidFill>
              </a:rPr>
              <a:t>Далі - “хочу </a:t>
            </a:r>
            <a:r>
              <a:rPr lang="uk-UA" sz="2800" b="1" dirty="0">
                <a:solidFill>
                  <a:srgbClr val="0070C0"/>
                </a:solidFill>
              </a:rPr>
              <a:t>знати…” </a:t>
            </a:r>
            <a:r>
              <a:rPr lang="ru-RU" sz="2800" i="1" dirty="0">
                <a:solidFill>
                  <a:srgbClr val="0070C0"/>
                </a:solidFill>
              </a:rPr>
              <a:t>(</a:t>
            </a:r>
            <a:r>
              <a:rPr lang="ru-RU" sz="2800" i="1" dirty="0" err="1">
                <a:solidFill>
                  <a:srgbClr val="0070C0"/>
                </a:solidFill>
              </a:rPr>
              <a:t>цілепокладання</a:t>
            </a:r>
            <a:r>
              <a:rPr lang="ru-RU" sz="2800" i="1" dirty="0"/>
              <a:t>)</a:t>
            </a:r>
            <a:r>
              <a:rPr lang="ru-RU" sz="2800" i="1" dirty="0">
                <a:solidFill>
                  <a:srgbClr val="002060"/>
                </a:solidFill>
              </a:rPr>
              <a:t/>
            </a:r>
            <a:br>
              <a:rPr lang="ru-RU" sz="2800" i="1" dirty="0">
                <a:solidFill>
                  <a:srgbClr val="002060"/>
                </a:solidFill>
              </a:rPr>
            </a:br>
            <a:endParaRPr lang="ru-RU" sz="2800" i="1" dirty="0">
              <a:solidFill>
                <a:srgbClr val="002060"/>
              </a:solidFill>
            </a:endParaRPr>
          </a:p>
          <a:p>
            <a:pPr marL="36513" indent="319088" algn="just"/>
            <a:endParaRPr lang="ru-RU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871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2200" dirty="0" smtClean="0">
                <a:effectLst/>
              </a:rPr>
              <a:t>Способи</a:t>
            </a:r>
            <a:r>
              <a:rPr lang="uk-UA" sz="2200" dirty="0">
                <a:effectLst/>
              </a:rPr>
              <a:t>, що сприяють активізації рефлексії учн</a:t>
            </a:r>
            <a:r>
              <a:rPr lang="uk-UA" sz="2000" dirty="0">
                <a:effectLst/>
              </a:rPr>
              <a:t>ів</a:t>
            </a:r>
            <a:r>
              <a:rPr lang="uk-UA" sz="1800" dirty="0">
                <a:effectLst/>
              </a:rPr>
              <a:t>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916832"/>
            <a:ext cx="7772400" cy="4680520"/>
          </a:xfrm>
        </p:spPr>
        <p:txBody>
          <a:bodyPr>
            <a:noAutofit/>
          </a:bodyPr>
          <a:lstStyle/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dirty="0"/>
              <a:t>Культивування сумніву і критики. </a:t>
            </a:r>
            <a:endParaRPr lang="uk-UA" dirty="0" smtClean="0"/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dirty="0"/>
              <a:t>Моделювання</a:t>
            </a:r>
            <a:r>
              <a:rPr lang="uk-UA" dirty="0" smtClean="0"/>
              <a:t>.</a:t>
            </a:r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dirty="0"/>
              <a:t>Розгляду об’єкта через суб’єкт. </a:t>
            </a:r>
            <a:endParaRPr lang="uk-UA" dirty="0" smtClean="0"/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dirty="0"/>
              <a:t>Розгляду дійсності чи її частини з різних </a:t>
            </a:r>
            <a:r>
              <a:rPr lang="uk-UA" dirty="0" smtClean="0"/>
              <a:t>позицій</a:t>
            </a:r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dirty="0" err="1"/>
              <a:t>Практикування</a:t>
            </a:r>
            <a:r>
              <a:rPr lang="uk-UA" dirty="0"/>
              <a:t> звітності. </a:t>
            </a:r>
            <a:endParaRPr lang="uk-UA" dirty="0" smtClean="0"/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dirty="0"/>
              <a:t>Звернення до досвіду дітей. </a:t>
            </a:r>
            <a:endParaRPr lang="uk-UA" dirty="0" smtClean="0"/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dirty="0"/>
              <a:t>Зв’язування </a:t>
            </a:r>
            <a:r>
              <a:rPr lang="uk-UA" dirty="0" smtClean="0"/>
              <a:t>несумісного.</a:t>
            </a:r>
            <a:endParaRPr lang="uk-UA" dirty="0" smtClean="0"/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dirty="0"/>
              <a:t>Відмови вчителя від ролі </a:t>
            </a:r>
            <a:r>
              <a:rPr lang="uk-UA" dirty="0" smtClean="0"/>
              <a:t>оцінювача.</a:t>
            </a:r>
            <a:endParaRPr lang="uk-UA" dirty="0" smtClean="0"/>
          </a:p>
          <a:p>
            <a:pPr marL="379413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uk-UA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Ваші авторські</a:t>
            </a:r>
            <a:endParaRPr lang="ru-RU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8714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solidFill>
                  <a:schemeClr val="accent1"/>
                </a:solidFill>
                <a:latin typeface="Arial" pitchFamily="34" charset="0"/>
              </a:rPr>
              <a:t>Як особистість людина змінюється в процесі рефлексії</a:t>
            </a:r>
            <a:br>
              <a:rPr lang="uk-UA" sz="40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996952"/>
            <a:ext cx="7772400" cy="3003816"/>
          </a:xfrm>
        </p:spPr>
        <p:txBody>
          <a:bodyPr>
            <a:noAutofit/>
          </a:bodyPr>
          <a:lstStyle/>
          <a:p>
            <a:pPr marL="36513" indent="319088" algn="ctr"/>
            <a:r>
              <a:rPr lang="ru-RU" sz="2800" b="1" dirty="0">
                <a:solidFill>
                  <a:srgbClr val="FF0000"/>
                </a:solidFill>
              </a:rPr>
              <a:t>а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</a:p>
          <a:p>
            <a:pPr marL="36513" indent="319088" algn="ctr"/>
            <a:endParaRPr lang="ru-RU" sz="2800" b="1" dirty="0" smtClean="0">
              <a:solidFill>
                <a:srgbClr val="0070C0"/>
              </a:solidFill>
            </a:endParaRPr>
          </a:p>
          <a:p>
            <a:pPr marL="36513" indent="319088" algn="ctr"/>
            <a:r>
              <a:rPr lang="ru-RU" sz="2800" b="1" dirty="0" err="1" smtClean="0">
                <a:solidFill>
                  <a:srgbClr val="0070C0"/>
                </a:solidFill>
              </a:rPr>
              <a:t>зовнішнє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середовище</a:t>
            </a:r>
            <a:r>
              <a:rPr lang="ru-RU" sz="2800" b="1" dirty="0" smtClean="0">
                <a:solidFill>
                  <a:srgbClr val="0070C0"/>
                </a:solidFill>
              </a:rPr>
              <a:t> не </a:t>
            </a:r>
            <a:r>
              <a:rPr lang="ru-RU" sz="2800" b="1" dirty="0" err="1" smtClean="0">
                <a:solidFill>
                  <a:srgbClr val="0070C0"/>
                </a:solidFill>
              </a:rPr>
              <a:t>впливає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напряму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- </a:t>
            </a:r>
            <a:r>
              <a:rPr lang="ru-RU" sz="2800" b="1" dirty="0" err="1" smtClean="0">
                <a:solidFill>
                  <a:srgbClr val="0070C0"/>
                </a:solidFill>
              </a:rPr>
              <a:t>тільки</a:t>
            </a:r>
            <a:r>
              <a:rPr lang="ru-RU" sz="2800" b="1" dirty="0" smtClean="0">
                <a:solidFill>
                  <a:srgbClr val="0070C0"/>
                </a:solidFill>
              </a:rPr>
              <a:t> через </a:t>
            </a:r>
            <a:r>
              <a:rPr lang="ru-RU" sz="2800" b="1" dirty="0" err="1" smtClean="0">
                <a:solidFill>
                  <a:srgbClr val="0070C0"/>
                </a:solidFill>
              </a:rPr>
              <a:t>рефлексію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275</Words>
  <Application>Microsoft Office PowerPoint</Application>
  <PresentationFormat>Экран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Аспект</vt:lpstr>
      <vt:lpstr>1_Аспект</vt:lpstr>
      <vt:lpstr> Активізація рефлексії учнів як психолого-педагогічна умова розвитку їх обдарованості  Глинянюк Наталія Василівна, викладач кафедри педагогіки та психології Івано-Франківського ОІППО</vt:lpstr>
      <vt:lpstr> </vt:lpstr>
      <vt:lpstr>Розвиток обдарованості як потенціалу - процес активної самозміни </vt:lpstr>
      <vt:lpstr>Активізація рефлексії учня  сприяє розвитку його обдарованості як:</vt:lpstr>
      <vt:lpstr>Рефлексія - механізм засвоєння, умова появи в індивіда нових способів діяльності і нових спроможностей (Г. Щедровицький )  Для цього індивід:</vt:lpstr>
      <vt:lpstr>процесом становлення рефлексивної позиції учня, можна і потрібно управляти!  </vt:lpstr>
      <vt:lpstr>Ключова ознака умов, що сприяють активізації рефлексії учнів</vt:lpstr>
      <vt:lpstr>  Способи, що сприяють активізації рефлексії учнів </vt:lpstr>
      <vt:lpstr>Як особистість людина змінюється в процесі рефлексії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</dc:title>
  <cp:lastModifiedBy>ИОД</cp:lastModifiedBy>
  <cp:revision>106</cp:revision>
  <dcterms:modified xsi:type="dcterms:W3CDTF">2015-02-27T16:01:57Z</dcterms:modified>
</cp:coreProperties>
</file>