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4"/>
  </p:notesMasterIdLst>
  <p:sldIdLst>
    <p:sldId id="256" r:id="rId3"/>
    <p:sldId id="257" r:id="rId4"/>
    <p:sldId id="258" r:id="rId5"/>
    <p:sldId id="263" r:id="rId6"/>
    <p:sldId id="264" r:id="rId7"/>
    <p:sldId id="265" r:id="rId8"/>
    <p:sldId id="270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71A03-0AB7-45CD-B21E-F2E6AAA5E970}">
          <p14:sldIdLst>
            <p14:sldId id="256"/>
            <p14:sldId id="257"/>
            <p14:sldId id="258"/>
            <p14:sldId id="263"/>
            <p14:sldId id="264"/>
            <p14:sldId id="265"/>
            <p14:sldId id="270"/>
            <p14:sldId id="269"/>
            <p14:sldId id="271"/>
            <p14:sldId id="272"/>
            <p14:sldId id="273"/>
          </p14:sldIdLst>
        </p14:section>
        <p14:section name="Раздел без заголовка" id="{2AD7572C-D9F9-4862-853D-2CBBD88D4E1A}">
          <p14:sldIdLst/>
        </p14:section>
        <p14:section name="Раздел без заголовка" id="{43EC7CC2-4F2D-431B-92A8-40C15D093F0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C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C373-C6A7-4E33-800D-02DDC991080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AFC95-CB0F-46E3-A6AA-F480CEBF7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5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0A90D-692F-4C26-B29A-A6EDD007FCD1}" type="slidenum">
              <a:rPr lang="ru-RU"/>
              <a:pPr/>
              <a:t>3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8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0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481862-E4A1-4332-A2A3-11CE027D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52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D220-331E-4E29-93BC-8F0B1EE7D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07163914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C2AE-0B58-4670-BE68-AB299AD67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33700134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B031-5D24-4927-B183-DDDCF6B05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6887926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38A1-3C17-468D-B64A-9C21A388D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81695210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0157-82A5-40C4-95DE-7C728CD8C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13094283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964C-8865-4C4A-80C6-599CCABB2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67196547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A154-028C-4FBD-AA39-B285082F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4899182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18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7AB0-6373-4D94-AC5B-66952AFBA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1127683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1471-E392-4513-97A1-9C81BF88D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2146674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E5511-9FDB-4E36-8C0A-5087E156A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1864141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F237-5AE8-4B85-943B-82E42C55E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9881613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B82C-6272-4A28-8FB3-C829711E9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4650731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33BA-6EBE-4B21-8819-DA251207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8091659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2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9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5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6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6D08-4BB9-4B94-88DB-D827F04D9EB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4E82-65E9-4D29-BF12-13BC0501A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1F29E-F000-4307-9B61-EE35BFCF64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484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14" y="0"/>
            <a:ext cx="9144000" cy="7173416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творчої  уяви  молодшого 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коляра в  умовах групи  продовженого  дня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b="1" dirty="0" smtClean="0">
                <a:solidFill>
                  <a:srgbClr val="002060"/>
                </a:solidFill>
              </a:rPr>
              <a:t>Я. Павлів</a:t>
            </a:r>
          </a:p>
          <a:p>
            <a:pPr algn="r"/>
            <a:r>
              <a:rPr lang="uk-UA" sz="2800" b="1" dirty="0">
                <a:solidFill>
                  <a:srgbClr val="002060"/>
                </a:solidFill>
              </a:rPr>
              <a:t>п</a:t>
            </a:r>
            <a:r>
              <a:rPr lang="uk-UA" sz="2800" b="1" dirty="0" smtClean="0">
                <a:solidFill>
                  <a:srgbClr val="002060"/>
                </a:solidFill>
              </a:rPr>
              <a:t>рактичний  психолог</a:t>
            </a:r>
          </a:p>
          <a:p>
            <a:pPr algn="r"/>
            <a:r>
              <a:rPr lang="uk-UA" sz="2800" b="1" dirty="0" err="1" smtClean="0">
                <a:solidFill>
                  <a:srgbClr val="002060"/>
                </a:solidFill>
              </a:rPr>
              <a:t>Нижньострутинської</a:t>
            </a:r>
            <a:r>
              <a:rPr lang="uk-UA" sz="2800" b="1" dirty="0" smtClean="0">
                <a:solidFill>
                  <a:srgbClr val="002060"/>
                </a:solidFill>
              </a:rPr>
              <a:t>  ЗОШ  І-ІІІ ст.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892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/>
              <a:t>  </a:t>
            </a:r>
            <a:r>
              <a:rPr lang="uk-UA" sz="2800" b="1" dirty="0"/>
              <a:t>Пуантилізм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544" y="1409195"/>
            <a:ext cx="7992888" cy="922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Завдання  «Чарівна нитка»,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2" y="2198080"/>
            <a:ext cx="2808312" cy="21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89">
            <a:off x="284734" y="2482823"/>
            <a:ext cx="2434393" cy="23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857">
            <a:off x="6234965" y="2124846"/>
            <a:ext cx="2583272" cy="224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04" y="4758464"/>
            <a:ext cx="2754704" cy="183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38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892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 err="1"/>
              <a:t>Бех</a:t>
            </a:r>
            <a:r>
              <a:rPr lang="uk-UA" dirty="0"/>
              <a:t> І.Д.Виховання особистості: У 2 кн. – Кн.1;</a:t>
            </a:r>
            <a:r>
              <a:rPr lang="uk-UA" dirty="0" err="1"/>
              <a:t>Особистісно</a:t>
            </a:r>
            <a:r>
              <a:rPr lang="uk-UA" dirty="0"/>
              <a:t> орієнтований підхід: </a:t>
            </a:r>
            <a:r>
              <a:rPr lang="uk-UA" dirty="0" err="1"/>
              <a:t>теоретико-технологічні</a:t>
            </a:r>
            <a:r>
              <a:rPr lang="uk-UA" dirty="0"/>
              <a:t> засади. – К.: Либідь, 2003. –11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Виготський Л.С. </a:t>
            </a:r>
            <a:r>
              <a:rPr lang="uk-UA" dirty="0" err="1"/>
              <a:t>Мышление</a:t>
            </a:r>
            <a:r>
              <a:rPr lang="uk-UA" dirty="0"/>
              <a:t> й </a:t>
            </a:r>
            <a:r>
              <a:rPr lang="uk-UA" dirty="0" err="1"/>
              <a:t>речь</a:t>
            </a:r>
            <a:r>
              <a:rPr lang="uk-UA" dirty="0"/>
              <a:t>. - М. - Л., </a:t>
            </a:r>
            <a:r>
              <a:rPr lang="uk-UA" dirty="0" err="1"/>
              <a:t>Госуд</a:t>
            </a:r>
            <a:r>
              <a:rPr lang="uk-UA" dirty="0"/>
              <a:t>. соц. - </a:t>
            </a:r>
            <a:r>
              <a:rPr lang="uk-UA" dirty="0" err="1"/>
              <a:t>экон</a:t>
            </a:r>
            <a:r>
              <a:rPr lang="uk-UA" dirty="0"/>
              <a:t>. </a:t>
            </a:r>
            <a:r>
              <a:rPr lang="uk-UA" dirty="0" err="1"/>
              <a:t>издат</a:t>
            </a:r>
            <a:r>
              <a:rPr lang="uk-UA" dirty="0"/>
              <a:t>., 1934. - 519с.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Г. Костюк Н.М. Розвиток творчих здібностей молодших школярів у процесі формування мовленнєвої компетентності / Г. Костюк // Початкова школа. – 2008. - №8. – С. 89-90.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Львів М.Р. Методика розвитку мовлення молодших школярів: Посібник для вчителя. - 2-е вид., </a:t>
            </a:r>
            <a:r>
              <a:rPr lang="uk-UA" dirty="0" err="1"/>
              <a:t>Перераб</a:t>
            </a:r>
            <a:r>
              <a:rPr lang="uk-UA" dirty="0"/>
              <a:t>. - М.: </a:t>
            </a:r>
            <a:r>
              <a:rPr lang="uk-UA" dirty="0" err="1"/>
              <a:t>Просвещение</a:t>
            </a:r>
            <a:r>
              <a:rPr lang="uk-UA" dirty="0"/>
              <a:t>, 1985.-176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Львів М.Р., </a:t>
            </a:r>
            <a:r>
              <a:rPr lang="uk-UA" dirty="0" err="1"/>
              <a:t>Рамзаева</a:t>
            </a:r>
            <a:r>
              <a:rPr lang="uk-UA" dirty="0"/>
              <a:t> Т.Г., </a:t>
            </a:r>
            <a:r>
              <a:rPr lang="uk-UA" dirty="0" err="1"/>
              <a:t>Світловська</a:t>
            </a:r>
            <a:r>
              <a:rPr lang="uk-UA" dirty="0"/>
              <a:t> М.М. Навчальний посібник для педагогічних інститутів. - М.: </a:t>
            </a:r>
            <a:r>
              <a:rPr lang="uk-UA" dirty="0" err="1"/>
              <a:t>Просвещение</a:t>
            </a:r>
            <a:r>
              <a:rPr lang="uk-UA" dirty="0"/>
              <a:t>, 1987.-468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1" y="4766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Література: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81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549382"/>
            <a:ext cx="6473394" cy="2808312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i="1" dirty="0" smtClean="0">
                <a:solidFill>
                  <a:srgbClr val="E99C2B"/>
                </a:solidFill>
              </a:rPr>
              <a:t>«Творчість - це здатність</a:t>
            </a:r>
            <a:br>
              <a:rPr lang="uk-UA" sz="3100" b="1" i="1" dirty="0" smtClean="0">
                <a:solidFill>
                  <a:srgbClr val="E99C2B"/>
                </a:solidFill>
              </a:rPr>
            </a:br>
            <a:r>
              <a:rPr lang="uk-UA" sz="3100" b="1" i="1" dirty="0" smtClean="0">
                <a:solidFill>
                  <a:srgbClr val="E99C2B"/>
                </a:solidFill>
              </a:rPr>
              <a:t> генерувати щось таке, </a:t>
            </a:r>
            <a:br>
              <a:rPr lang="uk-UA" sz="3100" b="1" i="1" dirty="0" smtClean="0">
                <a:solidFill>
                  <a:srgbClr val="E99C2B"/>
                </a:solidFill>
              </a:rPr>
            </a:br>
            <a:r>
              <a:rPr lang="uk-UA" sz="3100" b="1" i="1" dirty="0" smtClean="0">
                <a:solidFill>
                  <a:srgbClr val="E99C2B"/>
                </a:solidFill>
              </a:rPr>
              <a:t>що ніколи раніше не було </a:t>
            </a:r>
            <a:br>
              <a:rPr lang="uk-UA" sz="3100" b="1" i="1" dirty="0" smtClean="0">
                <a:solidFill>
                  <a:srgbClr val="E99C2B"/>
                </a:solidFill>
              </a:rPr>
            </a:br>
            <a:r>
              <a:rPr lang="uk-UA" sz="3100" b="1" i="1" dirty="0" smtClean="0">
                <a:solidFill>
                  <a:srgbClr val="E99C2B"/>
                </a:solidFill>
              </a:rPr>
              <a:t>відоме, не зустрічалося і </a:t>
            </a:r>
            <a:br>
              <a:rPr lang="uk-UA" sz="3100" b="1" i="1" dirty="0" smtClean="0">
                <a:solidFill>
                  <a:srgbClr val="E99C2B"/>
                </a:solidFill>
              </a:rPr>
            </a:br>
            <a:r>
              <a:rPr lang="uk-UA" sz="3100" b="1" i="1" dirty="0" smtClean="0">
                <a:solidFill>
                  <a:srgbClr val="E99C2B"/>
                </a:solidFill>
              </a:rPr>
              <a:t>не спостерігалося».</a:t>
            </a:r>
            <a:br>
              <a:rPr lang="uk-UA" sz="3100" b="1" i="1" dirty="0" smtClean="0">
                <a:solidFill>
                  <a:srgbClr val="E99C2B"/>
                </a:solidFill>
              </a:rPr>
            </a:br>
            <a:r>
              <a:rPr lang="uk-UA" b="1" dirty="0" smtClean="0">
                <a:solidFill>
                  <a:srgbClr val="E99C2B"/>
                </a:solidFill>
              </a:rPr>
              <a:t>                  </a:t>
            </a:r>
            <a:r>
              <a:rPr lang="uk-UA" sz="3100" dirty="0" err="1" smtClean="0">
                <a:solidFill>
                  <a:srgbClr val="E99C2B"/>
                </a:solidFill>
              </a:rPr>
              <a:t>Антоніо</a:t>
            </a:r>
            <a:r>
              <a:rPr lang="uk-UA" sz="3100" dirty="0" smtClean="0">
                <a:solidFill>
                  <a:srgbClr val="E99C2B"/>
                </a:solidFill>
              </a:rPr>
              <a:t> </a:t>
            </a:r>
            <a:r>
              <a:rPr lang="uk-UA" sz="3100" dirty="0" err="1" smtClean="0">
                <a:solidFill>
                  <a:srgbClr val="E99C2B"/>
                </a:solidFill>
              </a:rPr>
              <a:t>Дзікікі</a:t>
            </a:r>
            <a:endParaRPr lang="ru-RU" sz="3100" dirty="0">
              <a:solidFill>
                <a:srgbClr val="E9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2"/>
          <p:cNvSpPr>
            <a:spLocks noChangeArrowheads="1"/>
          </p:cNvSpPr>
          <p:nvPr/>
        </p:nvSpPr>
        <p:spPr bwMode="auto">
          <a:xfrm>
            <a:off x="912811" y="260648"/>
            <a:ext cx="7200900" cy="10801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i="1" dirty="0" smtClean="0">
                <a:latin typeface="Arial Black" pitchFamily="34" charset="0"/>
                <a:cs typeface="Aharoni" pitchFamily="2" charset="-79"/>
              </a:rPr>
              <a:t>Творча </a:t>
            </a:r>
            <a:r>
              <a:rPr lang="uk-UA" sz="2800" i="1" dirty="0">
                <a:latin typeface="Arial Black" pitchFamily="34" charset="0"/>
                <a:cs typeface="Aharoni" pitchFamily="2" charset="-79"/>
              </a:rPr>
              <a:t>уява це</a:t>
            </a:r>
            <a:endParaRPr 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Freeform 63"/>
          <p:cNvSpPr>
            <a:spLocks/>
          </p:cNvSpPr>
          <p:nvPr/>
        </p:nvSpPr>
        <p:spPr bwMode="gray">
          <a:xfrm rot="921401">
            <a:off x="1904346" y="1189042"/>
            <a:ext cx="956683" cy="140310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gray">
          <a:xfrm>
            <a:off x="3701322" y="1340768"/>
            <a:ext cx="1755775" cy="1079500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9" name="Freeform 63"/>
          <p:cNvSpPr>
            <a:spLocks/>
          </p:cNvSpPr>
          <p:nvPr/>
        </p:nvSpPr>
        <p:spPr bwMode="gray">
          <a:xfrm flipH="1">
            <a:off x="6578635" y="1340768"/>
            <a:ext cx="89693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AutoShape 69"/>
          <p:cNvSpPr>
            <a:spLocks noChangeArrowheads="1"/>
          </p:cNvSpPr>
          <p:nvPr/>
        </p:nvSpPr>
        <p:spPr bwMode="blackWhite">
          <a:xfrm rot="1010471">
            <a:off x="170958" y="2393527"/>
            <a:ext cx="3372594" cy="22383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Це </a:t>
            </a:r>
            <a:r>
              <a:rPr lang="uk-UA" sz="1400" b="1" dirty="0">
                <a:solidFill>
                  <a:srgbClr val="C00000"/>
                </a:solidFill>
              </a:rPr>
              <a:t>відхід від минулого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досвіду,</a:t>
            </a: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 </a:t>
            </a:r>
            <a:r>
              <a:rPr lang="uk-UA" sz="1400" b="1" dirty="0">
                <a:solidFill>
                  <a:srgbClr val="C00000"/>
                </a:solidFill>
              </a:rPr>
              <a:t>це перетворення даного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та </a:t>
            </a:r>
            <a:r>
              <a:rPr lang="uk-UA" sz="1400" b="1" dirty="0">
                <a:solidFill>
                  <a:srgbClr val="C00000"/>
                </a:solidFill>
              </a:rPr>
              <a:t>породження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на </a:t>
            </a: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цій </a:t>
            </a:r>
            <a:r>
              <a:rPr lang="uk-UA" sz="1400" b="1" dirty="0">
                <a:solidFill>
                  <a:srgbClr val="C00000"/>
                </a:solidFill>
              </a:rPr>
              <a:t>основі нових образів,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які </a:t>
            </a:r>
            <a:r>
              <a:rPr lang="uk-UA" sz="1400" b="1" dirty="0">
                <a:solidFill>
                  <a:srgbClr val="C00000"/>
                </a:solidFill>
              </a:rPr>
              <a:t>є або продуктами творчої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діяльності </a:t>
            </a:r>
            <a:r>
              <a:rPr lang="uk-UA" sz="1400" b="1" dirty="0">
                <a:solidFill>
                  <a:srgbClr val="C00000"/>
                </a:solidFill>
              </a:rPr>
              <a:t>людини і 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uk-UA" sz="1400" b="1" dirty="0" smtClean="0">
                <a:solidFill>
                  <a:srgbClr val="C00000"/>
                </a:solidFill>
              </a:rPr>
              <a:t>прообразами </a:t>
            </a:r>
            <a:r>
              <a:rPr lang="uk-UA" sz="1400" b="1" dirty="0">
                <a:solidFill>
                  <a:srgbClr val="C00000"/>
                </a:solidFill>
              </a:rPr>
              <a:t>для неї.</a:t>
            </a:r>
          </a:p>
          <a:p>
            <a:pPr algn="ctr" eaLnBrk="0" hangingPunct="0">
              <a:defRPr/>
            </a:pPr>
            <a:r>
              <a:rPr lang="uk-UA" sz="1400" i="1" u="sng" dirty="0">
                <a:solidFill>
                  <a:srgbClr val="C00000"/>
                </a:solidFill>
              </a:rPr>
              <a:t>С.Л. </a:t>
            </a:r>
            <a:r>
              <a:rPr lang="uk-UA" sz="1400" i="1" u="sng" dirty="0" err="1">
                <a:solidFill>
                  <a:srgbClr val="C00000"/>
                </a:solidFill>
              </a:rPr>
              <a:t>Рубінштейн</a:t>
            </a:r>
            <a:endParaRPr lang="en-U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AutoShape 69"/>
          <p:cNvSpPr>
            <a:spLocks noChangeArrowheads="1"/>
          </p:cNvSpPr>
          <p:nvPr/>
        </p:nvSpPr>
        <p:spPr bwMode="blackWhite">
          <a:xfrm rot="20056701">
            <a:off x="6097090" y="2436319"/>
            <a:ext cx="2967038" cy="198057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dirty="0">
                <a:solidFill>
                  <a:srgbClr val="FF0000"/>
                </a:solidFill>
              </a:rPr>
              <a:t>Т</a:t>
            </a:r>
            <a:r>
              <a:rPr lang="uk-UA" dirty="0" smtClean="0">
                <a:solidFill>
                  <a:srgbClr val="FF0000"/>
                </a:solidFill>
              </a:rPr>
              <a:t>ворча </a:t>
            </a:r>
            <a:r>
              <a:rPr lang="uk-UA" dirty="0">
                <a:solidFill>
                  <a:srgbClr val="FF0000"/>
                </a:solidFill>
              </a:rPr>
              <a:t>уява </a:t>
            </a:r>
            <a:r>
              <a:rPr lang="uk-UA" dirty="0" smtClean="0">
                <a:solidFill>
                  <a:srgbClr val="FF0000"/>
                </a:solidFill>
              </a:rPr>
              <a:t>не</a:t>
            </a:r>
          </a:p>
          <a:p>
            <a:pPr algn="ctr" eaLnBrk="0" hangingPunct="0">
              <a:defRPr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повторює вражень, </a:t>
            </a:r>
            <a:endParaRPr lang="uk-UA" dirty="0" smtClean="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uk-UA" dirty="0" smtClean="0">
                <a:solidFill>
                  <a:srgbClr val="FF0000"/>
                </a:solidFill>
              </a:rPr>
              <a:t>які </a:t>
            </a:r>
            <a:r>
              <a:rPr lang="uk-UA" dirty="0">
                <a:solidFill>
                  <a:srgbClr val="FF0000"/>
                </a:solidFill>
              </a:rPr>
              <a:t>накопичені раніше</a:t>
            </a:r>
            <a:r>
              <a:rPr lang="uk-UA" dirty="0" smtClean="0">
                <a:solidFill>
                  <a:srgbClr val="FF0000"/>
                </a:solidFill>
              </a:rPr>
              <a:t>,</a:t>
            </a:r>
          </a:p>
          <a:p>
            <a:pPr algn="ctr" eaLnBrk="0" hangingPunct="0">
              <a:defRPr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а будує якісь нові </a:t>
            </a:r>
            <a:endParaRPr lang="uk-UA" dirty="0" smtClean="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uk-UA" dirty="0" smtClean="0">
                <a:solidFill>
                  <a:srgbClr val="FF0000"/>
                </a:solidFill>
              </a:rPr>
              <a:t>ряди з</a:t>
            </a:r>
            <a:r>
              <a:rPr lang="uk-UA" dirty="0">
                <a:solidFill>
                  <a:srgbClr val="FF0000"/>
                </a:solidFill>
              </a:rPr>
              <a:t> раніше </a:t>
            </a:r>
            <a:endParaRPr lang="uk-UA" dirty="0" smtClean="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uk-UA" dirty="0" smtClean="0">
                <a:solidFill>
                  <a:srgbClr val="FF0000"/>
                </a:solidFill>
              </a:rPr>
              <a:t>накопичених </a:t>
            </a:r>
            <a:r>
              <a:rPr lang="uk-UA" dirty="0">
                <a:solidFill>
                  <a:srgbClr val="FF0000"/>
                </a:solidFill>
              </a:rPr>
              <a:t>вражень</a:t>
            </a:r>
            <a:r>
              <a:rPr lang="uk-UA" dirty="0" smtClean="0"/>
              <a:t>.</a:t>
            </a:r>
          </a:p>
          <a:p>
            <a:pPr algn="ctr" eaLnBrk="0" hangingPunct="0">
              <a:defRPr/>
            </a:pPr>
            <a:r>
              <a:rPr lang="uk-UA" i="1" dirty="0" smtClean="0">
                <a:solidFill>
                  <a:srgbClr val="FF0000"/>
                </a:solidFill>
              </a:rPr>
              <a:t>Л.С. Виготський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1362" y="2512972"/>
            <a:ext cx="2022713" cy="18153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Творча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уява</a:t>
            </a:r>
            <a:r>
              <a:rPr lang="ru-RU" dirty="0" smtClean="0">
                <a:solidFill>
                  <a:srgbClr val="C00000"/>
                </a:solidFill>
              </a:rPr>
              <a:t> - одна </a:t>
            </a:r>
            <a:r>
              <a:rPr lang="ru-RU" dirty="0" err="1" smtClean="0">
                <a:solidFill>
                  <a:srgbClr val="C00000"/>
                </a:solidFill>
              </a:rPr>
              <a:t>зпровідних</a:t>
            </a:r>
            <a:r>
              <a:rPr lang="ru-RU" dirty="0" smtClean="0">
                <a:solidFill>
                  <a:srgbClr val="C00000"/>
                </a:solidFill>
              </a:rPr>
              <a:t> характеристик </a:t>
            </a:r>
            <a:r>
              <a:rPr lang="ru-RU" dirty="0" err="1" smtClean="0">
                <a:solidFill>
                  <a:srgbClr val="C00000"/>
                </a:solidFill>
              </a:rPr>
              <a:t>творчої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особистості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                 Г.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Сельє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2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Розвиток творчих здібностей проходить через: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83082" y="1468812"/>
            <a:ext cx="8229600" cy="452596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uk-UA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uk-UA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uk-UA" dirty="0" smtClean="0"/>
          </a:p>
        </p:txBody>
      </p:sp>
      <p:pic>
        <p:nvPicPr>
          <p:cNvPr id="7" name="Picture 6" descr="j0439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216" y="1876751"/>
            <a:ext cx="2283051" cy="2458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83082" y="1737897"/>
            <a:ext cx="342462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uk-UA" dirty="0"/>
              <a:t>Вміння переводити</a:t>
            </a:r>
          </a:p>
          <a:p>
            <a:pPr>
              <a:lnSpc>
                <a:spcPct val="90000"/>
              </a:lnSpc>
              <a:defRPr/>
            </a:pPr>
            <a:r>
              <a:rPr lang="uk-UA" dirty="0"/>
              <a:t> ідею в образи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926627" y="1556792"/>
            <a:ext cx="2855135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Розвиток уяви і фантазії в визначеній ситуації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0" y="3731794"/>
            <a:ext cx="3707702" cy="17494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uk-UA" b="1" dirty="0"/>
              <a:t>Використання прийому «</a:t>
            </a:r>
            <a:r>
              <a:rPr lang="uk-UA" b="1" dirty="0" err="1"/>
              <a:t>мозгового</a:t>
            </a:r>
            <a:r>
              <a:rPr lang="uk-UA" b="1" dirty="0"/>
              <a:t> штурму» для розвитку швидкісного мислення</a:t>
            </a:r>
            <a:endParaRPr lang="uk-UA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699792" y="5288454"/>
            <a:ext cx="4126756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uk-UA" dirty="0"/>
              <a:t>Вміння серед багатьох відповідей і рішень знаходити потрібні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5879743" y="3731794"/>
            <a:ext cx="324036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uk-UA" dirty="0"/>
              <a:t>Оригінальність мислення.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9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Режим роботи групи продовженого дня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прогулянки тривалістю не менше ніж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година З0 хвилин (для учнів 1-4-х класів);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виконання домашніх завдань для учнів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2-го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класу тривалістю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45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хвилин,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3-го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— 1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година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хвилин,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4-го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— 1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година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30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хвилин;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uk-UA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проведення: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спортивно-оздоровчих занять для учнів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1-го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класу тривалістю не менше ніж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35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хвилин, 2-4-х класів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— 40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хвилин,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занять у гуртках, секціях; екскурсій;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иховні  години.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10" descr="CAF5HH4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86256"/>
            <a:ext cx="2643206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Розвиток  творчої  уяви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7992" y="16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рт-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терапія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Музикотерапія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Пуантилізм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азкотерапія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ехніка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колаж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Техн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іка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оригамі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1248"/>
            <a:ext cx="9144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31" y="1484784"/>
            <a:ext cx="4139952" cy="30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892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/>
              <a:t>  </a:t>
            </a:r>
            <a:r>
              <a:rPr lang="uk-UA" sz="2800" b="1" dirty="0" smtClean="0"/>
              <a:t>Техніка «Монотипія» та  малювання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544" y="1469226"/>
            <a:ext cx="7992888" cy="922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«Уявна  тварина»,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« Фантазії  в  природі», намалюй поняття.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903">
            <a:off x="459771" y="2952370"/>
            <a:ext cx="3567733" cy="2426519"/>
          </a:xfrm>
          <a:prstGeom prst="rect">
            <a:avLst/>
          </a:prstGeom>
          <a:noFill/>
          <a:ln w="317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380">
            <a:off x="5724127" y="2750155"/>
            <a:ext cx="3061196" cy="2561882"/>
          </a:xfrm>
          <a:prstGeom prst="rect">
            <a:avLst/>
          </a:prstGeom>
          <a:noFill/>
          <a:ln w="3175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2" y="3707261"/>
            <a:ext cx="2808312" cy="2811586"/>
          </a:xfrm>
          <a:prstGeom prst="rect">
            <a:avLst/>
          </a:prstGeom>
          <a:noFill/>
          <a:ln w="47625" cmpd="thickThin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8800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6"/>
          <p:cNvSpPr txBox="1">
            <a:spLocks noChangeArrowheads="1"/>
          </p:cNvSpPr>
          <p:nvPr/>
        </p:nvSpPr>
        <p:spPr bwMode="black">
          <a:xfrm>
            <a:off x="2297113" y="5351463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892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/>
              <a:t>  </a:t>
            </a:r>
            <a:r>
              <a:rPr lang="uk-UA" sz="2800" b="1" dirty="0" smtClean="0"/>
              <a:t>Техніка колажу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284">
            <a:off x="6007510" y="2499538"/>
            <a:ext cx="2829255" cy="21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104">
            <a:off x="339237" y="2610643"/>
            <a:ext cx="2763847" cy="21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544" y="1469226"/>
            <a:ext cx="7992888" cy="922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Завдання  на  розвиток  прогнозування «Ми-майбутні  громадяни»,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« Як  бути  здоровим?»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9062"/>
            <a:ext cx="3252076" cy="230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4101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14313" y="1785938"/>
            <a:ext cx="892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/>
              <a:t>  </a:t>
            </a:r>
            <a:r>
              <a:rPr lang="uk-UA" sz="2800" b="1" dirty="0" smtClean="0"/>
              <a:t>Казко-терапія</a:t>
            </a:r>
            <a:endParaRPr 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544" y="1409195"/>
            <a:ext cx="7992888" cy="922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Завдання  «Продовж  в казку…»,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48" y="2204864"/>
            <a:ext cx="28083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4708">
            <a:off x="463378" y="2548769"/>
            <a:ext cx="26284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742">
            <a:off x="5675160" y="2740806"/>
            <a:ext cx="3312368" cy="21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87" y="4527128"/>
            <a:ext cx="3182274" cy="206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991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303</Words>
  <Application>Microsoft Office PowerPoint</Application>
  <PresentationFormat>Экран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1_Child_s_animat</vt:lpstr>
      <vt:lpstr>Презентация PowerPoint</vt:lpstr>
      <vt:lpstr>«Творчість - це здатність  генерувати щось таке,  що ніколи раніше не було  відоме, не зустрічалося і  не спостерігалося».                   Антоніо Дзікікі</vt:lpstr>
      <vt:lpstr>Презентация PowerPoint</vt:lpstr>
      <vt:lpstr>Розвиток творчих здібностей проходить через:</vt:lpstr>
      <vt:lpstr>Режим роботи групи продовженого дня</vt:lpstr>
      <vt:lpstr>Розвиток  творчої  уяви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User</cp:lastModifiedBy>
  <cp:revision>70</cp:revision>
  <dcterms:created xsi:type="dcterms:W3CDTF">2012-10-12T18:55:13Z</dcterms:created>
  <dcterms:modified xsi:type="dcterms:W3CDTF">2013-04-01T10:58:36Z</dcterms:modified>
</cp:coreProperties>
</file>