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6" r:id="rId4"/>
    <p:sldId id="261" r:id="rId5"/>
    <p:sldId id="262" r:id="rId6"/>
    <p:sldId id="275" r:id="rId7"/>
    <p:sldId id="269" r:id="rId8"/>
    <p:sldId id="263" r:id="rId9"/>
    <p:sldId id="264" r:id="rId10"/>
    <p:sldId id="276" r:id="rId11"/>
    <p:sldId id="270" r:id="rId12"/>
    <p:sldId id="277" r:id="rId13"/>
    <p:sldId id="271" r:id="rId14"/>
    <p:sldId id="278" r:id="rId15"/>
    <p:sldId id="257" r:id="rId16"/>
    <p:sldId id="258" r:id="rId17"/>
    <p:sldId id="259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248079-0985-430C-9191-0B4D8758A6B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CDA5D6-E5A1-4849-8A1A-38BCD42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Педагогічне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проектування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навчально-виховного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процесу</a:t>
            </a:r>
            <a:r>
              <a:rPr lang="ru-RU" b="1" dirty="0">
                <a:solidFill>
                  <a:srgbClr val="C00000"/>
                </a:solidFill>
              </a:rPr>
              <a:t> - актуальна </a:t>
            </a:r>
            <a:r>
              <a:rPr lang="ru-RU" b="1" dirty="0" err="1">
                <a:solidFill>
                  <a:srgbClr val="C00000"/>
                </a:solidFill>
              </a:rPr>
              <a:t>інновація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сучасної</a:t>
            </a:r>
            <a:r>
              <a:rPr lang="ru-RU" b="1" dirty="0">
                <a:solidFill>
                  <a:srgbClr val="C00000"/>
                </a:solidFill>
              </a:rPr>
              <a:t> школи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</a:rPr>
              <a:t>Прашко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 О. В.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Постановка цілі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Лише той, хто бачить мішень - у неї попадає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Планування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Ще однією формою педагогічного проектування є </a:t>
            </a:r>
            <a:r>
              <a:rPr lang="uk-UA" b="1" dirty="0"/>
              <a:t>план</a:t>
            </a:r>
            <a:r>
              <a:rPr lang="uk-UA" dirty="0"/>
              <a:t>. Кожний план, як документ, у якому перераховуються заходи, порядок і місто її проведення, має своє призначення і структуру. </a:t>
            </a:r>
            <a:r>
              <a:rPr lang="uk-UA" dirty="0" smtClean="0"/>
              <a:t>Адміністрація </a:t>
            </a:r>
            <a:r>
              <a:rPr lang="uk-UA" dirty="0"/>
              <a:t>навчального закладу при проектуванні уникає типових помилок, які часто зустрічаються в перспективних шкільних </a:t>
            </a:r>
            <a:r>
              <a:rPr lang="uk-UA" dirty="0" smtClean="0"/>
              <a:t>планах: безсистемність, орієнтація на масові заходи</a:t>
            </a:r>
            <a:r>
              <a:rPr lang="uk-UA" smtClean="0"/>
              <a:t>, випадковість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Важливість діагностики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uk-UA" dirty="0" smtClean="0"/>
              <a:t>Визначення проблем розвитку;</a:t>
            </a:r>
          </a:p>
          <a:p>
            <a:pPr>
              <a:buFontTx/>
              <a:buChar char="-"/>
            </a:pPr>
            <a:r>
              <a:rPr lang="uk-UA" dirty="0" smtClean="0"/>
              <a:t>Визначення потреб учасників навчально-виховного процесу;</a:t>
            </a:r>
          </a:p>
          <a:p>
            <a:pPr>
              <a:buFontTx/>
              <a:buChar char="-"/>
            </a:pPr>
            <a:r>
              <a:rPr lang="uk-UA" dirty="0" smtClean="0"/>
              <a:t>Визначення сильних сторін в розвитку</a:t>
            </a:r>
          </a:p>
          <a:p>
            <a:pPr>
              <a:buFontTx/>
              <a:buChar char="-"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Ситуації успіху – розвиток </a:t>
            </a:r>
            <a:r>
              <a:rPr lang="uk-UA" dirty="0" err="1" smtClean="0"/>
              <a:t>компетентностей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923928" y="3284984"/>
            <a:ext cx="0" cy="648072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Етап конструювання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подальша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деталізація створеного проекту, що наближає його реалізацію в конкретних умовах реальними учасниками навчально-виховного процесу.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Як стверджує Н. О. 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Яковлева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педагогічне проектування має певні особливості: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процес педагогічного проектування базується на деякому винаході;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результати проектування орієнтовані на масове використання;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основі діяльності проектувальника лежить цінність, виходячи з якої створюється проект;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процес педагогічного проектування завжди орієнтований на майбутнє, на передбачення результатів і наслідків дій;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результаті проектування завжди рішається актуальна проблема;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педагогічне проектування системне,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полінаукове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носить інформаційний характер.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Рефлексія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Якщо я знаю, що заблукав, я запитаю дорогу… </a:t>
            </a:r>
          </a:p>
          <a:p>
            <a:r>
              <a:rPr lang="uk-UA" dirty="0" smtClean="0"/>
              <a:t>мандрівник, який йде, завжди дістанеться місця призначення</a:t>
            </a:r>
          </a:p>
          <a:p>
            <a:r>
              <a:rPr lang="uk-UA" dirty="0" smtClean="0"/>
              <a:t>Відпочивши, я піду далі, тому що стільки у світі невідомого… </a:t>
            </a:r>
          </a:p>
          <a:p>
            <a:pPr>
              <a:buNone/>
            </a:pPr>
            <a:r>
              <a:rPr lang="uk-UA" dirty="0" smtClean="0"/>
              <a:t>                         (Записки мандрівника)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Принципи педагогічного проектування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b="1" dirty="0">
                <a:solidFill>
                  <a:srgbClr val="C00000"/>
                </a:solidFill>
              </a:rPr>
              <a:t>Принцип людських пріоритетів </a:t>
            </a:r>
            <a:r>
              <a:rPr lang="uk-UA" b="1" dirty="0" smtClean="0">
                <a:solidFill>
                  <a:srgbClr val="C00000"/>
                </a:solidFill>
              </a:rPr>
              <a:t>- </a:t>
            </a:r>
            <a:r>
              <a:rPr lang="uk-UA" dirty="0" smtClean="0"/>
              <a:t>встановлення </a:t>
            </a:r>
            <a:r>
              <a:rPr lang="uk-UA" dirty="0"/>
              <a:t>суб’єкт-суб’єктних відносин між учасниками навчально-виховної діяльності. Принцип орієнтує на людину, учасника навчально-виховного процесу (учасника підсистеми, процесу або ситуації). Дотримання цього принципу виключає жорстке планування, яке не враховує потреби, можливості, бажання учнів. Діяльність будується на партнерських, гуманних відносинах.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Принцип саморозвитку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dirty="0"/>
              <a:t>Принцип саморозвитку – побудування динамічних, гнучких систем, процесів або ситуацій, які можуть змінюватися, перебудовуватися, спрощуватися або ускладнюватися.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Принцип повноти та цілісності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uk-UA" dirty="0" smtClean="0"/>
              <a:t>передбачає </a:t>
            </a:r>
            <a:r>
              <a:rPr lang="uk-UA" dirty="0"/>
              <a:t>забезпечення реалізації системи вимог до функціонування спроектованої системи, встановлення взаємозв’язку між компонентами методичної системи та етапами проектування та реалізації.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Принцип зворотного зв’язку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uk-UA" dirty="0" smtClean="0"/>
              <a:t>передбачає </a:t>
            </a:r>
            <a:r>
              <a:rPr lang="uk-UA" dirty="0"/>
              <a:t>моніторинг функціонування системи на практиці.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836713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Науково обґрунтоване  визначення системи параметрів майбутнього об’єкта або якісно нового стану існуючого проекту – прототипу, прообразу передбачуваного або можливого об’єкту, стану чи процесу в єдності зі способами його досягнення; мистецтво наближення кращого майбутнього; означає творити, здобувати щось нове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Мета педагогічної діяльності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Мета педагогічної діяльності – це змодельований результат ще не проведеної діяльності, представлений у свідомості як проект кількісних та якісних змін педагогічного процесу та його окремих компонентів. </a:t>
            </a:r>
            <a:endParaRPr lang="ru-RU" dirty="0"/>
          </a:p>
          <a:p>
            <a:r>
              <a:rPr lang="uk-UA" dirty="0"/>
              <a:t>Педагогічне прогнозування – конкретизація педагогічних цілей та їх перехід в систему педагогічних задач. </a:t>
            </a:r>
            <a:endParaRPr lang="ru-RU" dirty="0"/>
          </a:p>
          <a:p>
            <a:r>
              <a:rPr lang="uk-UA" dirty="0"/>
              <a:t>Суспільні цілі освіти при проектуванні стають педагогічними. Вони визначають тактичні, стратегічні завдання навчального закладу, задачі особистісного розвитку учня та задачі розвитку їхніх потенційних можливостей. Визначення загальної стратегії навчально-виховного процесу відображається в проектах. Розуміння педагогічної задачі – умова її вирішення у майбутньому.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Етапи проектування (за Дж. </a:t>
            </a:r>
            <a:r>
              <a:rPr lang="uk-UA" b="1" dirty="0" err="1" smtClean="0">
                <a:solidFill>
                  <a:srgbClr val="C00000"/>
                </a:solidFill>
              </a:rPr>
              <a:t>Джонсом</a:t>
            </a:r>
            <a:r>
              <a:rPr lang="uk-UA" b="1" dirty="0" smtClean="0">
                <a:solidFill>
                  <a:srgbClr val="C00000"/>
                </a:solidFill>
              </a:rPr>
              <a:t>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Перший етап – </a:t>
            </a:r>
            <a:r>
              <a:rPr lang="uk-UA" dirty="0" err="1"/>
              <a:t>етап</a:t>
            </a:r>
            <a:r>
              <a:rPr lang="uk-UA" dirty="0"/>
              <a:t> дивергенції (від латин. </a:t>
            </a:r>
            <a:r>
              <a:rPr lang="uk-UA" i="1" dirty="0" err="1"/>
              <a:t>divergere</a:t>
            </a:r>
            <a:r>
              <a:rPr lang="uk-UA" dirty="0"/>
              <a:t> — знаходити розбіжності), що означає розширення меж проектної ситуації для забезпечення багатоваріантності в пошуку рішень.</a:t>
            </a:r>
            <a:endParaRPr lang="ru-RU" dirty="0"/>
          </a:p>
          <a:p>
            <a:pPr algn="just"/>
            <a:r>
              <a:rPr lang="uk-UA" dirty="0"/>
              <a:t>Другий етап – </a:t>
            </a:r>
            <a:r>
              <a:rPr lang="uk-UA" dirty="0" err="1"/>
              <a:t>етап</a:t>
            </a:r>
            <a:r>
              <a:rPr lang="uk-UA" dirty="0"/>
              <a:t> трансформації (від латин. </a:t>
            </a:r>
            <a:r>
              <a:rPr lang="uk-UA" i="1" dirty="0" err="1"/>
              <a:t>transformatio</a:t>
            </a:r>
            <a:r>
              <a:rPr lang="uk-UA" dirty="0"/>
              <a:t> — «перетворення». На цьому етапі створюються концепції, визначаються принципи проектної діяльності.</a:t>
            </a:r>
            <a:endParaRPr lang="ru-RU" dirty="0"/>
          </a:p>
          <a:p>
            <a:pPr algn="just"/>
            <a:r>
              <a:rPr lang="uk-UA" dirty="0"/>
              <a:t>Третій етап – </a:t>
            </a:r>
            <a:r>
              <a:rPr lang="uk-UA" dirty="0" err="1"/>
              <a:t>етап</a:t>
            </a:r>
            <a:r>
              <a:rPr lang="uk-UA" dirty="0"/>
              <a:t> конвергенції (від латин. </a:t>
            </a:r>
            <a:r>
              <a:rPr lang="uk-UA" i="1" dirty="0" err="1"/>
              <a:t>convergo</a:t>
            </a:r>
            <a:r>
              <a:rPr lang="uk-UA" dirty="0"/>
              <a:t> — «зближаю» — процес зближення, сходження, вироблення компромісних рішень). На цьому етапі перед проектувальником з’являються можливості для вибору оптимального рішення шляхом аналізу інших варіантів, що накопичилися у результаті роботи на попередніх етапах.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Російські дослідники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/>
              <a:t>стадія моделювання;</a:t>
            </a:r>
            <a:endParaRPr lang="ru-RU" dirty="0"/>
          </a:p>
          <a:p>
            <a:pPr lvl="0"/>
            <a:r>
              <a:rPr lang="uk-UA" dirty="0"/>
              <a:t> концептуальна стадія;</a:t>
            </a:r>
            <a:endParaRPr lang="ru-RU" dirty="0"/>
          </a:p>
          <a:p>
            <a:pPr lvl="0"/>
            <a:r>
              <a:rPr lang="uk-UA" dirty="0"/>
              <a:t> стадія конструювання;</a:t>
            </a:r>
            <a:endParaRPr lang="ru-RU" dirty="0"/>
          </a:p>
          <a:p>
            <a:pPr lvl="0"/>
            <a:r>
              <a:rPr lang="uk-UA" dirty="0"/>
              <a:t> стадія технологічної підготовки.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Соціально-педагогічне проектування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Діагностика;</a:t>
            </a:r>
          </a:p>
          <a:p>
            <a:r>
              <a:rPr lang="uk-UA" dirty="0" smtClean="0"/>
              <a:t>Моделювання;</a:t>
            </a:r>
          </a:p>
          <a:p>
            <a:r>
              <a:rPr lang="uk-UA" dirty="0" smtClean="0"/>
              <a:t>Конструювання;</a:t>
            </a:r>
          </a:p>
          <a:p>
            <a:r>
              <a:rPr lang="uk-UA" dirty="0" smtClean="0"/>
              <a:t>Планування;</a:t>
            </a:r>
          </a:p>
          <a:p>
            <a:r>
              <a:rPr lang="uk-UA" dirty="0" smtClean="0"/>
              <a:t>Реалізація;</a:t>
            </a:r>
          </a:p>
          <a:p>
            <a:r>
              <a:rPr lang="uk-UA" dirty="0" smtClean="0"/>
              <a:t>Рефлексія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Концепція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	Є </a:t>
            </a:r>
            <a:r>
              <a:rPr lang="uk-UA" dirty="0"/>
              <a:t>однією із найбільш поширених форм педагогічного проектування. 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		Концепція </a:t>
            </a:r>
            <a:r>
              <a:rPr lang="uk-UA" dirty="0"/>
              <a:t>будується на результатах наукових досліджень, педагогічному експерименті. Кожна концепція охоплює лише ті теоретичні знання, які планують застосовувати у практичній діяльності. 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		За </a:t>
            </a:r>
            <a:r>
              <a:rPr lang="uk-UA" dirty="0"/>
              <a:t>допомогою концепції висвітлюється точка зору на майбутню діяльність (систему, процес тощо), теоретичні принципи побудови систем або процесів.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Нові можливості моделювання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створювати </a:t>
            </a:r>
            <a:r>
              <a:rPr lang="uk-UA" dirty="0"/>
              <a:t>образи об’єктів або явищ;</a:t>
            </a:r>
            <a:endParaRPr lang="ru-RU" dirty="0"/>
          </a:p>
          <a:p>
            <a:pPr lvl="0"/>
            <a:r>
              <a:rPr lang="uk-UA" dirty="0"/>
              <a:t>ініціювати реальні процеси майбутньої діяльності;</a:t>
            </a:r>
            <a:endParaRPr lang="ru-RU" dirty="0" smtClean="0"/>
          </a:p>
          <a:p>
            <a:pPr lvl="0"/>
            <a:r>
              <a:rPr lang="uk-UA" dirty="0"/>
              <a:t>порівнювати і оцінювати можливі результати проектування;</a:t>
            </a:r>
            <a:endParaRPr lang="ru-RU" dirty="0" smtClean="0"/>
          </a:p>
          <a:p>
            <a:pPr lvl="0"/>
            <a:r>
              <a:rPr lang="uk-UA" dirty="0"/>
              <a:t>вибирати альтернативний варіант для досягнення цілі або вирішення проблеми.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Наукове моделювання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це </a:t>
            </a:r>
            <a:r>
              <a:rPr lang="uk-UA" dirty="0"/>
              <a:t>особливий пізнавальний процес, метод теоретичного та практичного опосередкованого пізнання, коли суб’єкт замість безпосереднього об’єкта пізнання вибирає чи створює схожий із ним допоміжний об’єкт-замісник (модель), досліджує його, а здобуту інформацію переносить на реальний предмет вивчення.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633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Педагогічне проектування навчально-виховного процесу - актуальна інновація сучасної школи </vt:lpstr>
      <vt:lpstr>Слайд 2</vt:lpstr>
      <vt:lpstr>Мета педагогічної діяльності</vt:lpstr>
      <vt:lpstr>Етапи проектування (за Дж. Джонсом) </vt:lpstr>
      <vt:lpstr>Російські дослідники</vt:lpstr>
      <vt:lpstr>Соціально-педагогічне проектування</vt:lpstr>
      <vt:lpstr>Концепція</vt:lpstr>
      <vt:lpstr>Нові можливості моделювання</vt:lpstr>
      <vt:lpstr>Наукове моделювання</vt:lpstr>
      <vt:lpstr>Постановка цілі</vt:lpstr>
      <vt:lpstr>Планування</vt:lpstr>
      <vt:lpstr>Важливість діагностики</vt:lpstr>
      <vt:lpstr>Етап конструювання</vt:lpstr>
      <vt:lpstr>Рефлексія</vt:lpstr>
      <vt:lpstr>Принципи педагогічного проектування</vt:lpstr>
      <vt:lpstr>Принцип саморозвитку</vt:lpstr>
      <vt:lpstr>Принцип повноти та цілісності</vt:lpstr>
      <vt:lpstr>Принцип зворотного зв’язку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Педагогічне проектування навчально-виховного процесу - актуальна інновація сучасної школи</dc:title>
  <dc:creator>пк</dc:creator>
  <cp:lastModifiedBy> </cp:lastModifiedBy>
  <cp:revision>11</cp:revision>
  <dcterms:created xsi:type="dcterms:W3CDTF">2013-10-14T06:06:44Z</dcterms:created>
  <dcterms:modified xsi:type="dcterms:W3CDTF">2013-10-15T06:59:02Z</dcterms:modified>
</cp:coreProperties>
</file>