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291B0-5B1C-4177-9946-0FD8E1DD330B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A8199-76D9-4E1C-BC80-1D88505CA6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51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 рамках проекту Національного механізму взаємодії суб'єктів, які здійснюють заходи в сфері протидії торгівлі людьми Координатором проектів ОБСЄ в Україні було</a:t>
            </a:r>
            <a:r>
              <a:rPr lang="uk-UA" baseline="0" dirty="0" smtClean="0"/>
              <a:t> розроблено онлайн курс «Запобігання торгівлі людьми». Основною метою є забезпечення викладання відповідного курсу  в інститутах післядипломної педагогічної освіти на виконання Плану заходів Міністерства освіти і науки України щодо реалізації Державної соціальної програми протидії торгівлі людьми на період до 2020 року.</a:t>
            </a:r>
          </a:p>
          <a:p>
            <a:r>
              <a:rPr lang="uk-UA" baseline="0" dirty="0" smtClean="0"/>
              <a:t>Розглядаються особливості поняття торгівлі людьми, досліджуються масштабність проблеми, групи ризику, національне та міжнародне законодавство у цій сфері.</a:t>
            </a:r>
          </a:p>
          <a:p>
            <a:r>
              <a:rPr lang="uk-UA" baseline="0" dirty="0" smtClean="0"/>
              <a:t>Цей курс призначений для керівників навчальних закладів загальної середньої освіти, заступників директорів з виховної роботи, педагогів-організаторів, класних керівників, соціальних педагогів, практичних психологів, педагогічних працівників інтернатних закладів, а також для всіх, хто вболіває за майбутнє зростаючого покоління України.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4952-F45B-48F0-A22A-9ECE4FD8EA1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63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D006-F3C0-4E5D-877E-85FDF23CF2E0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F7E-2BA7-41A0-8F9A-6B57B7339C5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D006-F3C0-4E5D-877E-85FDF23CF2E0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F7E-2BA7-41A0-8F9A-6B57B7339C5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D006-F3C0-4E5D-877E-85FDF23CF2E0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F7E-2BA7-41A0-8F9A-6B57B7339C5A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D006-F3C0-4E5D-877E-85FDF23CF2E0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F7E-2BA7-41A0-8F9A-6B57B7339C5A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D006-F3C0-4E5D-877E-85FDF23CF2E0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F7E-2BA7-41A0-8F9A-6B57B7339C5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D006-F3C0-4E5D-877E-85FDF23CF2E0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F7E-2BA7-41A0-8F9A-6B57B7339C5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D006-F3C0-4E5D-877E-85FDF23CF2E0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F7E-2BA7-41A0-8F9A-6B57B7339C5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D006-F3C0-4E5D-877E-85FDF23CF2E0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F7E-2BA7-41A0-8F9A-6B57B7339C5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D006-F3C0-4E5D-877E-85FDF23CF2E0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F7E-2BA7-41A0-8F9A-6B57B7339C5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D006-F3C0-4E5D-877E-85FDF23CF2E0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F7E-2BA7-41A0-8F9A-6B57B7339C5A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D006-F3C0-4E5D-877E-85FDF23CF2E0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1F7E-2BA7-41A0-8F9A-6B57B7339C5A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AC3D006-F3C0-4E5D-877E-85FDF23CF2E0}" type="datetimeFigureOut">
              <a:rPr lang="uk-UA" smtClean="0"/>
              <a:t>20.08.2019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F091F7E-2BA7-41A0-8F9A-6B57B7339C5A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780108"/>
          </a:xfrm>
        </p:spPr>
        <p:txBody>
          <a:bodyPr/>
          <a:lstStyle/>
          <a:p>
            <a:r>
              <a:rPr lang="uk-UA" dirty="0" smtClean="0"/>
              <a:t>Формування безпечного середовища у закладі освіти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501008"/>
            <a:ext cx="4392488" cy="1833240"/>
          </a:xfrm>
        </p:spPr>
        <p:txBody>
          <a:bodyPr>
            <a:noAutofit/>
          </a:bodyPr>
          <a:lstStyle/>
          <a:p>
            <a:pPr algn="l"/>
            <a:r>
              <a:rPr lang="uk-UA" sz="2400" b="1" dirty="0" smtClean="0"/>
              <a:t>Оксана Хомин,</a:t>
            </a:r>
          </a:p>
          <a:p>
            <a:pPr algn="l"/>
            <a:r>
              <a:rPr lang="uk-UA" sz="2400" dirty="0" smtClean="0"/>
              <a:t>методист Івано-Франківського  обласного центру практичної психології і соціальної роботи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926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7"/>
            <a:ext cx="8244408" cy="465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1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9"/>
          <a:stretch/>
        </p:blipFill>
        <p:spPr bwMode="auto">
          <a:xfrm>
            <a:off x="251520" y="1966350"/>
            <a:ext cx="8617235" cy="411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9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Rectangle 1"/>
          <p:cNvSpPr/>
          <p:nvPr/>
        </p:nvSpPr>
        <p:spPr>
          <a:xfrm>
            <a:off x="144967" y="546410"/>
            <a:ext cx="8819522" cy="569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800" b="1" dirty="0">
                <a:solidFill>
                  <a:srgbClr val="545454"/>
                </a:solidFill>
              </a:rPr>
              <a:t>Мобільні додатки, які слід </a:t>
            </a:r>
            <a:r>
              <a:rPr lang="uk-UA" sz="1800" b="1" dirty="0" smtClean="0">
                <a:solidFill>
                  <a:srgbClr val="545454"/>
                </a:solidFill>
              </a:rPr>
              <a:t>відстежувати:</a:t>
            </a:r>
          </a:p>
          <a:p>
            <a:pPr lvl="0"/>
            <a:endParaRPr lang="uk-UA" sz="1800" b="1" dirty="0" smtClean="0">
              <a:solidFill>
                <a:srgbClr val="545454"/>
              </a:solidFill>
            </a:endParaRPr>
          </a:p>
          <a:p>
            <a:pPr lvl="0"/>
            <a:r>
              <a:rPr lang="en-GB" sz="1700" b="1" dirty="0" smtClean="0">
                <a:solidFill>
                  <a:srgbClr val="545454"/>
                </a:solidFill>
              </a:rPr>
              <a:t>Facebook</a:t>
            </a:r>
            <a:r>
              <a:rPr lang="en-GB" sz="1700" b="1" dirty="0">
                <a:solidFill>
                  <a:srgbClr val="545454"/>
                </a:solidFill>
              </a:rPr>
              <a:t>: </a:t>
            </a:r>
            <a:r>
              <a:rPr lang="en-GB" sz="1700" dirty="0">
                <a:solidFill>
                  <a:srgbClr val="545454"/>
                </a:solidFill>
              </a:rPr>
              <a:t>Facebook </a:t>
            </a:r>
            <a:r>
              <a:rPr lang="uk-UA" sz="1700" dirty="0">
                <a:solidFill>
                  <a:srgbClr val="545454"/>
                </a:solidFill>
              </a:rPr>
              <a:t>дозволяє користувачам додавати, видаляти й блокувати друзів, повідомляти друзям і широкому загалу про своє місцезнаходження (локацію), ділитися фотографіями поміж собою та з усіма</a:t>
            </a:r>
            <a:r>
              <a:rPr lang="en-GB" sz="1700" dirty="0">
                <a:solidFill>
                  <a:srgbClr val="545454"/>
                </a:solidFill>
              </a:rPr>
              <a:t>.</a:t>
            </a:r>
          </a:p>
          <a:p>
            <a:pPr lvl="0"/>
            <a:endParaRPr lang="en-GB" sz="1700" b="1" dirty="0">
              <a:solidFill>
                <a:srgbClr val="545454"/>
              </a:solidFill>
            </a:endParaRPr>
          </a:p>
          <a:p>
            <a:pPr lvl="0"/>
            <a:r>
              <a:rPr lang="en-GB" sz="1700" b="1" dirty="0">
                <a:solidFill>
                  <a:srgbClr val="545454"/>
                </a:solidFill>
              </a:rPr>
              <a:t>Snapchat</a:t>
            </a:r>
            <a:r>
              <a:rPr lang="en-GB" sz="1700" dirty="0">
                <a:solidFill>
                  <a:srgbClr val="545454"/>
                </a:solidFill>
              </a:rPr>
              <a:t>: </a:t>
            </a:r>
            <a:r>
              <a:rPr lang="uk-UA" sz="1700" dirty="0">
                <a:solidFill>
                  <a:srgbClr val="545454"/>
                </a:solidFill>
              </a:rPr>
              <a:t>Цей додаток дозволяє пересилати фото одне одному впродовж певного періоду часу. Коли цей час витікає, зображення “зникає”</a:t>
            </a:r>
            <a:r>
              <a:rPr lang="en-GB" sz="1700" dirty="0">
                <a:solidFill>
                  <a:srgbClr val="545454"/>
                </a:solidFill>
              </a:rPr>
              <a:t>.</a:t>
            </a:r>
            <a:r>
              <a:rPr lang="uk-UA" sz="1700" dirty="0">
                <a:solidFill>
                  <a:srgbClr val="545454"/>
                </a:solidFill>
              </a:rPr>
              <a:t> Користувачі, що отримують фото, можуть їх скопіювати, повідомивши про це відправнику. </a:t>
            </a:r>
            <a:r>
              <a:rPr lang="en-GB" sz="1700" dirty="0" smtClean="0">
                <a:solidFill>
                  <a:srgbClr val="545454"/>
                </a:solidFill>
              </a:rPr>
              <a:t>Snapchat </a:t>
            </a:r>
            <a:r>
              <a:rPr lang="uk-UA" sz="1700" dirty="0">
                <a:solidFill>
                  <a:srgbClr val="545454"/>
                </a:solidFill>
              </a:rPr>
              <a:t>можна використовувати для пересилання користувачам “пікантних”, неналежних або непристойних фото</a:t>
            </a:r>
            <a:r>
              <a:rPr lang="en-GB" sz="1700" dirty="0" smtClean="0">
                <a:solidFill>
                  <a:srgbClr val="545454"/>
                </a:solidFill>
              </a:rPr>
              <a:t>.</a:t>
            </a:r>
            <a:endParaRPr lang="uk-UA" sz="1700" dirty="0" smtClean="0">
              <a:solidFill>
                <a:srgbClr val="545454"/>
              </a:solidFill>
            </a:endParaRPr>
          </a:p>
          <a:p>
            <a:pPr lvl="0"/>
            <a:r>
              <a:rPr lang="en-GB" sz="1700" dirty="0" smtClean="0">
                <a:solidFill>
                  <a:srgbClr val="545454"/>
                </a:solidFill>
              </a:rPr>
              <a:t> </a:t>
            </a:r>
            <a:endParaRPr lang="uk-UA" sz="1700" dirty="0" smtClean="0">
              <a:solidFill>
                <a:srgbClr val="545454"/>
              </a:solidFill>
            </a:endParaRPr>
          </a:p>
          <a:p>
            <a:pPr lvl="0"/>
            <a:r>
              <a:rPr lang="en-GB" sz="1700" b="1" dirty="0" smtClean="0">
                <a:solidFill>
                  <a:srgbClr val="545454"/>
                </a:solidFill>
              </a:rPr>
              <a:t>Tinder</a:t>
            </a:r>
            <a:r>
              <a:rPr lang="en-GB" sz="1700" b="1" dirty="0">
                <a:solidFill>
                  <a:srgbClr val="545454"/>
                </a:solidFill>
              </a:rPr>
              <a:t>: </a:t>
            </a:r>
            <a:r>
              <a:rPr lang="en-GB" sz="1700" dirty="0">
                <a:solidFill>
                  <a:srgbClr val="545454"/>
                </a:solidFill>
              </a:rPr>
              <a:t>Tinder – </a:t>
            </a:r>
            <a:r>
              <a:rPr lang="ru-RU" sz="1700" dirty="0" err="1">
                <a:solidFill>
                  <a:srgbClr val="545454"/>
                </a:solidFill>
              </a:rPr>
              <a:t>додаток</a:t>
            </a:r>
            <a:r>
              <a:rPr lang="ru-RU" sz="1700" dirty="0">
                <a:solidFill>
                  <a:srgbClr val="545454"/>
                </a:solidFill>
              </a:rPr>
              <a:t> для он-</a:t>
            </a:r>
            <a:r>
              <a:rPr lang="ru-RU" sz="1700" dirty="0" err="1">
                <a:solidFill>
                  <a:srgbClr val="545454"/>
                </a:solidFill>
              </a:rPr>
              <a:t>лайн</a:t>
            </a:r>
            <a:r>
              <a:rPr lang="ru-RU" sz="1700" dirty="0">
                <a:solidFill>
                  <a:srgbClr val="545454"/>
                </a:solidFill>
              </a:rPr>
              <a:t> </a:t>
            </a:r>
            <a:r>
              <a:rPr lang="ru-RU" sz="1700" dirty="0" err="1" smtClean="0">
                <a:solidFill>
                  <a:srgbClr val="545454"/>
                </a:solidFill>
              </a:rPr>
              <a:t>побачень</a:t>
            </a:r>
            <a:r>
              <a:rPr lang="ru-RU" sz="1700" dirty="0" smtClean="0">
                <a:solidFill>
                  <a:srgbClr val="545454"/>
                </a:solidFill>
              </a:rPr>
              <a:t>. </a:t>
            </a:r>
            <a:r>
              <a:rPr lang="ru-RU" sz="1700" dirty="0" err="1">
                <a:solidFill>
                  <a:srgbClr val="545454"/>
                </a:solidFill>
              </a:rPr>
              <a:t>Користувачі</a:t>
            </a:r>
            <a:r>
              <a:rPr lang="ru-RU" sz="1700" dirty="0">
                <a:solidFill>
                  <a:srgbClr val="545454"/>
                </a:solidFill>
              </a:rPr>
              <a:t> </a:t>
            </a:r>
            <a:r>
              <a:rPr lang="ru-RU" sz="1700" dirty="0" err="1">
                <a:solidFill>
                  <a:srgbClr val="545454"/>
                </a:solidFill>
              </a:rPr>
              <a:t>прив'язують</a:t>
            </a:r>
            <a:r>
              <a:rPr lang="ru-RU" sz="1700" dirty="0">
                <a:solidFill>
                  <a:srgbClr val="545454"/>
                </a:solidFill>
              </a:rPr>
              <a:t> </a:t>
            </a:r>
            <a:r>
              <a:rPr lang="ru-RU" sz="1700" dirty="0" err="1">
                <a:solidFill>
                  <a:srgbClr val="545454"/>
                </a:solidFill>
              </a:rPr>
              <a:t>свій</a:t>
            </a:r>
            <a:r>
              <a:rPr lang="ru-RU" sz="1700" dirty="0">
                <a:solidFill>
                  <a:srgbClr val="545454"/>
                </a:solidFill>
              </a:rPr>
              <a:t> </a:t>
            </a:r>
            <a:r>
              <a:rPr lang="ru-RU" sz="1700" dirty="0" err="1">
                <a:solidFill>
                  <a:srgbClr val="545454"/>
                </a:solidFill>
              </a:rPr>
              <a:t>профіль</a:t>
            </a:r>
            <a:r>
              <a:rPr lang="ru-RU" sz="1700" dirty="0">
                <a:solidFill>
                  <a:srgbClr val="545454"/>
                </a:solidFill>
              </a:rPr>
              <a:t> до </a:t>
            </a:r>
            <a:r>
              <a:rPr lang="ru-RU" sz="1700" dirty="0" err="1">
                <a:solidFill>
                  <a:srgbClr val="545454"/>
                </a:solidFill>
              </a:rPr>
              <a:t>облікового</a:t>
            </a:r>
            <a:r>
              <a:rPr lang="ru-RU" sz="1700" dirty="0">
                <a:solidFill>
                  <a:srgbClr val="545454"/>
                </a:solidFill>
              </a:rPr>
              <a:t> </a:t>
            </a:r>
            <a:r>
              <a:rPr lang="ru-RU" sz="1700" dirty="0" err="1">
                <a:solidFill>
                  <a:srgbClr val="545454"/>
                </a:solidFill>
              </a:rPr>
              <a:t>запису</a:t>
            </a:r>
            <a:r>
              <a:rPr lang="ru-RU" sz="1700" dirty="0">
                <a:solidFill>
                  <a:srgbClr val="545454"/>
                </a:solidFill>
              </a:rPr>
              <a:t> в </a:t>
            </a:r>
            <a:r>
              <a:rPr lang="en-GB" sz="1700" dirty="0">
                <a:solidFill>
                  <a:srgbClr val="545454"/>
                </a:solidFill>
              </a:rPr>
              <a:t>Facebook, </a:t>
            </a:r>
            <a:r>
              <a:rPr lang="ru-RU" sz="1700" dirty="0" err="1">
                <a:solidFill>
                  <a:srgbClr val="545454"/>
                </a:solidFill>
              </a:rPr>
              <a:t>розміщують</a:t>
            </a:r>
            <a:r>
              <a:rPr lang="ru-RU" sz="1700" dirty="0">
                <a:solidFill>
                  <a:srgbClr val="545454"/>
                </a:solidFill>
              </a:rPr>
              <a:t> </a:t>
            </a:r>
            <a:r>
              <a:rPr lang="ru-RU" sz="1700" dirty="0" err="1">
                <a:solidFill>
                  <a:srgbClr val="545454"/>
                </a:solidFill>
              </a:rPr>
              <a:t>свої</a:t>
            </a:r>
            <a:r>
              <a:rPr lang="ru-RU" sz="1700" dirty="0">
                <a:solidFill>
                  <a:srgbClr val="545454"/>
                </a:solidFill>
              </a:rPr>
              <a:t> </a:t>
            </a:r>
            <a:r>
              <a:rPr lang="ru-RU" sz="1700" dirty="0" err="1">
                <a:solidFill>
                  <a:srgbClr val="545454"/>
                </a:solidFill>
              </a:rPr>
              <a:t>нові</a:t>
            </a:r>
            <a:r>
              <a:rPr lang="ru-RU" sz="1700" dirty="0">
                <a:solidFill>
                  <a:srgbClr val="545454"/>
                </a:solidFill>
              </a:rPr>
              <a:t> фото з коротким </a:t>
            </a:r>
            <a:r>
              <a:rPr lang="ru-RU" sz="1700" dirty="0" err="1">
                <a:solidFill>
                  <a:srgbClr val="545454"/>
                </a:solidFill>
              </a:rPr>
              <a:t>описом</a:t>
            </a:r>
            <a:r>
              <a:rPr lang="ru-RU" sz="1700" dirty="0">
                <a:solidFill>
                  <a:srgbClr val="545454"/>
                </a:solidFill>
              </a:rPr>
              <a:t>, а </a:t>
            </a:r>
            <a:r>
              <a:rPr lang="ru-RU" sz="1700" dirty="0" err="1">
                <a:solidFill>
                  <a:srgbClr val="545454"/>
                </a:solidFill>
              </a:rPr>
              <a:t>потім</a:t>
            </a:r>
            <a:r>
              <a:rPr lang="ru-RU" sz="1700" dirty="0">
                <a:solidFill>
                  <a:srgbClr val="545454"/>
                </a:solidFill>
              </a:rPr>
              <a:t> </a:t>
            </a:r>
            <a:r>
              <a:rPr lang="ru-RU" sz="1700" dirty="0" err="1">
                <a:solidFill>
                  <a:srgbClr val="545454"/>
                </a:solidFill>
              </a:rPr>
              <a:t>створюють</a:t>
            </a:r>
            <a:r>
              <a:rPr lang="ru-RU" sz="1700" dirty="0">
                <a:solidFill>
                  <a:srgbClr val="545454"/>
                </a:solidFill>
              </a:rPr>
              <a:t> </a:t>
            </a:r>
            <a:r>
              <a:rPr lang="ru-RU" sz="1700" dirty="0" err="1">
                <a:solidFill>
                  <a:srgbClr val="545454"/>
                </a:solidFill>
              </a:rPr>
              <a:t>свій</a:t>
            </a:r>
            <a:r>
              <a:rPr lang="ru-RU" sz="1700" dirty="0">
                <a:solidFill>
                  <a:srgbClr val="545454"/>
                </a:solidFill>
              </a:rPr>
              <a:t> </a:t>
            </a:r>
            <a:r>
              <a:rPr lang="ru-RU" sz="1700" dirty="0" err="1">
                <a:solidFill>
                  <a:srgbClr val="545454"/>
                </a:solidFill>
              </a:rPr>
              <a:t>профіль</a:t>
            </a:r>
            <a:r>
              <a:rPr lang="ru-RU" sz="1700" dirty="0">
                <a:solidFill>
                  <a:srgbClr val="545454"/>
                </a:solidFill>
              </a:rPr>
              <a:t> для </a:t>
            </a:r>
            <a:r>
              <a:rPr lang="ru-RU" sz="1700" dirty="0" err="1">
                <a:solidFill>
                  <a:srgbClr val="545454"/>
                </a:solidFill>
              </a:rPr>
              <a:t>загального</a:t>
            </a:r>
            <a:r>
              <a:rPr lang="ru-RU" sz="1700" dirty="0">
                <a:solidFill>
                  <a:srgbClr val="545454"/>
                </a:solidFill>
              </a:rPr>
              <a:t> доступу. </a:t>
            </a:r>
            <a:r>
              <a:rPr lang="ru-RU" sz="1700" dirty="0" err="1">
                <a:solidFill>
                  <a:srgbClr val="545454"/>
                </a:solidFill>
              </a:rPr>
              <a:t>Користувачі</a:t>
            </a:r>
            <a:r>
              <a:rPr lang="ru-RU" sz="1700" dirty="0">
                <a:solidFill>
                  <a:srgbClr val="545454"/>
                </a:solidFill>
              </a:rPr>
              <a:t> </a:t>
            </a:r>
            <a:r>
              <a:rPr lang="ru-RU" sz="1700" dirty="0" err="1">
                <a:solidFill>
                  <a:srgbClr val="545454"/>
                </a:solidFill>
              </a:rPr>
              <a:t>знаходять</a:t>
            </a:r>
            <a:r>
              <a:rPr lang="ru-RU" sz="1700" dirty="0">
                <a:solidFill>
                  <a:srgbClr val="545454"/>
                </a:solidFill>
              </a:rPr>
              <a:t> </a:t>
            </a:r>
            <a:r>
              <a:rPr lang="ru-RU" sz="1700" dirty="0" err="1">
                <a:solidFill>
                  <a:srgbClr val="545454"/>
                </a:solidFill>
              </a:rPr>
              <a:t>одне</a:t>
            </a:r>
            <a:r>
              <a:rPr lang="ru-RU" sz="1700" dirty="0">
                <a:solidFill>
                  <a:srgbClr val="545454"/>
                </a:solidFill>
              </a:rPr>
              <a:t> одного, </a:t>
            </a:r>
            <a:r>
              <a:rPr lang="ru-RU" sz="1700" dirty="0" err="1">
                <a:solidFill>
                  <a:srgbClr val="545454"/>
                </a:solidFill>
              </a:rPr>
              <a:t>можуть</a:t>
            </a:r>
            <a:r>
              <a:rPr lang="ru-RU" sz="1700" dirty="0">
                <a:solidFill>
                  <a:srgbClr val="545454"/>
                </a:solidFill>
              </a:rPr>
              <a:t> вести </a:t>
            </a:r>
            <a:r>
              <a:rPr lang="ru-RU" sz="1700" dirty="0" err="1">
                <a:solidFill>
                  <a:srgbClr val="545454"/>
                </a:solidFill>
              </a:rPr>
              <a:t>бесіди</a:t>
            </a:r>
            <a:r>
              <a:rPr lang="ru-RU" sz="1700" dirty="0">
                <a:solidFill>
                  <a:srgbClr val="545454"/>
                </a:solidFill>
              </a:rPr>
              <a:t> та, у </a:t>
            </a:r>
            <a:r>
              <a:rPr lang="ru-RU" sz="1700" dirty="0" err="1">
                <a:solidFill>
                  <a:srgbClr val="545454"/>
                </a:solidFill>
              </a:rPr>
              <a:t>разі</a:t>
            </a:r>
            <a:r>
              <a:rPr lang="ru-RU" sz="1700" dirty="0">
                <a:solidFill>
                  <a:srgbClr val="545454"/>
                </a:solidFill>
              </a:rPr>
              <a:t> </a:t>
            </a:r>
            <a:r>
              <a:rPr lang="ru-RU" sz="1700" dirty="0" err="1">
                <a:solidFill>
                  <a:srgbClr val="545454"/>
                </a:solidFill>
              </a:rPr>
              <a:t>зацікавленості</a:t>
            </a:r>
            <a:r>
              <a:rPr lang="ru-RU" sz="1700" dirty="0">
                <a:solidFill>
                  <a:srgbClr val="545454"/>
                </a:solidFill>
              </a:rPr>
              <a:t>, </a:t>
            </a:r>
            <a:r>
              <a:rPr lang="ru-RU" sz="1700" dirty="0" err="1">
                <a:solidFill>
                  <a:srgbClr val="545454"/>
                </a:solidFill>
              </a:rPr>
              <a:t>зустрічатись</a:t>
            </a:r>
            <a:r>
              <a:rPr lang="ru-RU" sz="1700" dirty="0">
                <a:solidFill>
                  <a:srgbClr val="545454"/>
                </a:solidFill>
              </a:rPr>
              <a:t>. </a:t>
            </a:r>
            <a:r>
              <a:rPr lang="ru-RU" sz="1700" dirty="0" err="1">
                <a:solidFill>
                  <a:srgbClr val="545454"/>
                </a:solidFill>
              </a:rPr>
              <a:t>Користувачі</a:t>
            </a:r>
            <a:r>
              <a:rPr lang="ru-RU" sz="1700" dirty="0">
                <a:solidFill>
                  <a:srgbClr val="545454"/>
                </a:solidFill>
              </a:rPr>
              <a:t> </a:t>
            </a:r>
            <a:r>
              <a:rPr lang="ru-RU" sz="1700" dirty="0" err="1">
                <a:solidFill>
                  <a:srgbClr val="545454"/>
                </a:solidFill>
              </a:rPr>
              <a:t>мають</a:t>
            </a:r>
            <a:r>
              <a:rPr lang="ru-RU" sz="1700" dirty="0">
                <a:solidFill>
                  <a:srgbClr val="545454"/>
                </a:solidFill>
              </a:rPr>
              <a:t> бути </a:t>
            </a:r>
            <a:r>
              <a:rPr lang="ru-RU" sz="1700" dirty="0" err="1">
                <a:solidFill>
                  <a:srgbClr val="545454"/>
                </a:solidFill>
              </a:rPr>
              <a:t>повнолітніми</a:t>
            </a:r>
            <a:r>
              <a:rPr lang="ru-RU" sz="1700" dirty="0">
                <a:solidFill>
                  <a:srgbClr val="545454"/>
                </a:solidFill>
              </a:rPr>
              <a:t> (не </a:t>
            </a:r>
            <a:r>
              <a:rPr lang="ru-RU" sz="1700" dirty="0" err="1">
                <a:solidFill>
                  <a:srgbClr val="545454"/>
                </a:solidFill>
              </a:rPr>
              <a:t>молодше</a:t>
            </a:r>
            <a:r>
              <a:rPr lang="ru-RU" sz="1700" dirty="0">
                <a:solidFill>
                  <a:srgbClr val="545454"/>
                </a:solidFill>
              </a:rPr>
              <a:t> 18 </a:t>
            </a:r>
            <a:r>
              <a:rPr lang="ru-RU" sz="1700" dirty="0" err="1">
                <a:solidFill>
                  <a:srgbClr val="545454"/>
                </a:solidFill>
              </a:rPr>
              <a:t>років</a:t>
            </a:r>
            <a:r>
              <a:rPr lang="ru-RU" sz="1700" dirty="0">
                <a:solidFill>
                  <a:srgbClr val="545454"/>
                </a:solidFill>
              </a:rPr>
              <a:t>), але в </a:t>
            </a:r>
            <a:r>
              <a:rPr lang="ru-RU" sz="1700" dirty="0" err="1">
                <a:solidFill>
                  <a:srgbClr val="545454"/>
                </a:solidFill>
              </a:rPr>
              <a:t>Інтернеті</a:t>
            </a:r>
            <a:r>
              <a:rPr lang="ru-RU" sz="1700" dirty="0">
                <a:solidFill>
                  <a:srgbClr val="545454"/>
                </a:solidFill>
              </a:rPr>
              <a:t> </a:t>
            </a:r>
            <a:r>
              <a:rPr lang="ru-RU" sz="1700" dirty="0" err="1">
                <a:solidFill>
                  <a:srgbClr val="545454"/>
                </a:solidFill>
              </a:rPr>
              <a:t>нерідко</a:t>
            </a:r>
            <a:r>
              <a:rPr lang="ru-RU" sz="1700" dirty="0">
                <a:solidFill>
                  <a:srgbClr val="545454"/>
                </a:solidFill>
              </a:rPr>
              <a:t> люди </a:t>
            </a:r>
            <a:r>
              <a:rPr lang="ru-RU" sz="1700" dirty="0" err="1">
                <a:solidFill>
                  <a:srgbClr val="545454"/>
                </a:solidFill>
              </a:rPr>
              <a:t>зазначають</a:t>
            </a:r>
            <a:r>
              <a:rPr lang="ru-RU" sz="1700" dirty="0">
                <a:solidFill>
                  <a:srgbClr val="545454"/>
                </a:solidFill>
              </a:rPr>
              <a:t> </a:t>
            </a:r>
            <a:r>
              <a:rPr lang="ru-RU" sz="1700" dirty="0" err="1">
                <a:solidFill>
                  <a:srgbClr val="545454"/>
                </a:solidFill>
              </a:rPr>
              <a:t>несправжній</a:t>
            </a:r>
            <a:r>
              <a:rPr lang="ru-RU" sz="1700" dirty="0">
                <a:solidFill>
                  <a:srgbClr val="545454"/>
                </a:solidFill>
              </a:rPr>
              <a:t> </a:t>
            </a:r>
            <a:r>
              <a:rPr lang="ru-RU" sz="1700" dirty="0" err="1">
                <a:solidFill>
                  <a:srgbClr val="545454"/>
                </a:solidFill>
              </a:rPr>
              <a:t>вік</a:t>
            </a:r>
            <a:r>
              <a:rPr lang="ru-RU" sz="1700" dirty="0">
                <a:solidFill>
                  <a:srgbClr val="545454"/>
                </a:solidFill>
              </a:rPr>
              <a:t>. </a:t>
            </a:r>
            <a:endParaRPr lang="en-GB" sz="1700" dirty="0">
              <a:solidFill>
                <a:srgbClr val="545454"/>
              </a:solidFill>
            </a:endParaRPr>
          </a:p>
          <a:p>
            <a:pPr lvl="0"/>
            <a:endParaRPr lang="uk-UA" sz="1700" b="1" dirty="0" smtClean="0">
              <a:solidFill>
                <a:srgbClr val="545454"/>
              </a:solidFill>
            </a:endParaRPr>
          </a:p>
          <a:p>
            <a:pPr lvl="0"/>
            <a:r>
              <a:rPr lang="en-GB" sz="1700" b="1" dirty="0" err="1" smtClean="0">
                <a:solidFill>
                  <a:srgbClr val="545454"/>
                </a:solidFill>
              </a:rPr>
              <a:t>Kik</a:t>
            </a:r>
            <a:r>
              <a:rPr lang="en-GB" sz="1700" dirty="0">
                <a:solidFill>
                  <a:srgbClr val="545454"/>
                </a:solidFill>
              </a:rPr>
              <a:t>: </a:t>
            </a:r>
            <a:r>
              <a:rPr lang="en-GB" sz="1700" dirty="0" err="1">
                <a:solidFill>
                  <a:srgbClr val="545454"/>
                </a:solidFill>
              </a:rPr>
              <a:t>Kik</a:t>
            </a:r>
            <a:r>
              <a:rPr lang="uk-UA" sz="1700" dirty="0">
                <a:solidFill>
                  <a:srgbClr val="545454"/>
                </a:solidFill>
              </a:rPr>
              <a:t> – це безкоштовний мобільний додаток для миттєвих повідомлень, за допомогою якого користувачі можуть з'єднуватись один з одним, не повідомляючи свого номера </a:t>
            </a:r>
            <a:r>
              <a:rPr lang="uk-UA" sz="1700" dirty="0" smtClean="0">
                <a:solidFill>
                  <a:srgbClr val="545454"/>
                </a:solidFill>
              </a:rPr>
              <a:t>телефону</a:t>
            </a:r>
            <a:r>
              <a:rPr lang="en-GB" sz="1700" dirty="0" smtClean="0">
                <a:solidFill>
                  <a:srgbClr val="545454"/>
                </a:solidFill>
              </a:rPr>
              <a:t>. </a:t>
            </a:r>
            <a:r>
              <a:rPr lang="uk-UA" sz="1700" dirty="0">
                <a:solidFill>
                  <a:srgbClr val="545454"/>
                </a:solidFill>
              </a:rPr>
              <a:t>Його використовували у </a:t>
            </a:r>
            <a:r>
              <a:rPr lang="uk-UA" sz="1700" dirty="0" smtClean="0">
                <a:solidFill>
                  <a:srgbClr val="545454"/>
                </a:solidFill>
              </a:rPr>
              <a:t>низці </a:t>
            </a:r>
            <a:r>
              <a:rPr lang="uk-UA" sz="1700" dirty="0">
                <a:solidFill>
                  <a:srgbClr val="545454"/>
                </a:solidFill>
              </a:rPr>
              <a:t>випадків експлуатації дітей. </a:t>
            </a:r>
            <a:endParaRPr lang="en-GB" sz="1700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tx2"/>
                </a:solidFill>
              </a:rPr>
              <a:t>Фінансові операції злочинних груп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02611" y="2327641"/>
            <a:ext cx="4051403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З метою здійснення фінансових операцій, а також розподілення коштів, отриманих злочинним шляхом, організовані злочинні групи використовують електронні платіжні системи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(</a:t>
            </a:r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Приват24,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GlobalMoney</a:t>
            </a:r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Easypay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Особливий інтерес для учасників злочинних угрупувань викликають міжнародні платіжні системи, що дозволяють здійснювати перекази між країнами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PayPal,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PerfectMoney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WebMoney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, Western Union</a:t>
            </a:r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MoneyGram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Все більш популярними стають </a:t>
            </a:r>
            <a:r>
              <a:rPr lang="uk-UA" dirty="0" err="1" smtClean="0">
                <a:solidFill>
                  <a:schemeClr val="tx1">
                    <a:lumMod val="85000"/>
                  </a:schemeClr>
                </a:solidFill>
              </a:rPr>
              <a:t>криптовалюти</a:t>
            </a:r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 (зокрема, траплялися випадки використання </a:t>
            </a:r>
            <a:r>
              <a:rPr lang="uk-UA" dirty="0" err="1" smtClean="0">
                <a:solidFill>
                  <a:schemeClr val="tx1">
                    <a:lumMod val="85000"/>
                  </a:schemeClr>
                </a:solidFill>
              </a:rPr>
              <a:t>криптовалюти</a:t>
            </a:r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Bitcoin</a:t>
            </a:r>
            <a:r>
              <a:rPr lang="uk-UA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  <a:endParaRPr lang="ru-RU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Picture 2" descr="Ð ÐµÐ·ÑÐ»ÑÑÐ°Ñ Ð¿Ð¾ÑÑÐºÑ Ð·Ð¾Ð±ÑÐ°Ð¶ÐµÐ½Ñ Ð·Ð° Ð·Ð°Ð¿Ð¸ÑÐ¾Ð¼ &quot;Ð¿ÑÐ¸Ð²Ð°Ñ24 Ð»Ð¾Ð³Ð¾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62" y="2505797"/>
            <a:ext cx="1332186" cy="8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Ð ÐµÐ·ÑÐ»ÑÑÐ°Ñ Ð¿Ð¾ÑÑÐºÑ Ð·Ð¾Ð±ÑÐ°Ð¶ÐµÐ½Ñ Ð·Ð° Ð·Ð°Ð¿Ð¸ÑÐ¾Ð¼ &quot;globalmoney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00" y="1406473"/>
            <a:ext cx="1504473" cy="110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Ð ÐµÐ·ÑÐ»ÑÑÐ°Ñ Ð¿Ð¾ÑÑÐºÑ Ð·Ð¾Ð±ÑÐ°Ð¶ÐµÐ½Ñ Ð·Ð° Ð·Ð°Ð¿Ð¸ÑÐ¾Ð¼ &quot;easypay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80" y="2288495"/>
            <a:ext cx="2060240" cy="11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Ð ÐµÐ·ÑÐ»ÑÑÐ°Ñ Ð¿Ð¾ÑÑÐºÑ Ð·Ð¾Ð±ÑÐ°Ð¶ÐµÐ½Ñ Ð·Ð° Ð·Ð°Ð¿Ð¸ÑÐ¾Ð¼ &quot;western union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27" y="3823139"/>
            <a:ext cx="1262801" cy="50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 ÐµÐ·ÑÐ»ÑÑÐ°Ñ Ð¿Ð¾ÑÑÐºÑ Ð·Ð¾Ð±ÑÐ°Ð¶ÐµÐ½Ñ Ð·Ð° Ð·Ð°Ð¿Ð¸ÑÐ¾Ð¼ &quot;btc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63" y="5184859"/>
            <a:ext cx="797656" cy="106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Ð ÐµÐ·ÑÐ»ÑÑÐ°Ñ Ð¿Ð¾ÑÑÐºÑ Ð·Ð¾Ð±ÑÐ°Ð¶ÐµÐ½Ñ Ð·Ð° Ð·Ð°Ð¿Ð¸ÑÐ¾Ð¼ &quot;btc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50" y="5422302"/>
            <a:ext cx="1777810" cy="58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Ð ÐµÐ·ÑÐ»ÑÑÐ°Ñ Ð¿Ð¾ÑÑÐºÑ Ð·Ð¾Ð±ÑÐ°Ð¶ÐµÐ½Ñ Ð·Ð° Ð·Ð°Ð¿Ð¸ÑÐ¾Ð¼ &quot;paypal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44" y="4487963"/>
            <a:ext cx="1198349" cy="42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Ð ÐµÐ·ÑÐ»ÑÑÐ°Ñ Ð¿Ð¾ÑÑÐºÑ Ð·Ð¾Ð±ÑÐ°Ð¶ÐµÐ½Ñ Ð·Ð° Ð·Ð°Ð¿Ð¸ÑÐ¾Ð¼ &quot;webmoney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40" y="3687118"/>
            <a:ext cx="1632458" cy="130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1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uk-UA" dirty="0"/>
              <a:t>Жодного контакту між жертвами та </a:t>
            </a:r>
            <a:r>
              <a:rPr lang="uk-UA" dirty="0" smtClean="0"/>
              <a:t>злочинцями</a:t>
            </a:r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uk-UA" dirty="0"/>
              <a:t>Немає потреби у </a:t>
            </a:r>
            <a:r>
              <a:rPr lang="uk-UA" dirty="0" smtClean="0"/>
              <a:t>особистій зустрічі, застосуванні фізичної сили</a:t>
            </a:r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uk-UA" dirty="0"/>
              <a:t>Частіше застосовуються примус, обман та здійснення </a:t>
            </a:r>
            <a:r>
              <a:rPr lang="uk-UA" dirty="0" smtClean="0"/>
              <a:t>оплати</a:t>
            </a:r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uk-UA" dirty="0"/>
              <a:t>Потерпілі не обов'язково з уразливих родин </a:t>
            </a:r>
            <a:endParaRPr lang="en-US" dirty="0"/>
          </a:p>
          <a:p>
            <a:pPr marL="342900" indent="-342900">
              <a:buFont typeface="Wingdings" charset="2"/>
              <a:buChar char="Ø"/>
            </a:pPr>
            <a:r>
              <a:rPr lang="uk-UA" dirty="0"/>
              <a:t>Витонченіші методи </a:t>
            </a:r>
            <a:r>
              <a:rPr lang="uk-UA" dirty="0" smtClean="0"/>
              <a:t>діяльності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04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altLang="en-US" b="1" dirty="0"/>
              <a:t>Дякую за увагу!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373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>
            <a:normAutofit/>
          </a:bodyPr>
          <a:lstStyle/>
          <a:p>
            <a:r>
              <a:rPr lang="uk-UA" dirty="0" smtClean="0"/>
              <a:t>наявні </a:t>
            </a:r>
            <a:r>
              <a:rPr lang="uk-UA" dirty="0"/>
              <a:t>безпечні умови навчання та </a:t>
            </a:r>
            <a:r>
              <a:rPr lang="uk-UA" dirty="0" smtClean="0"/>
              <a:t>праці</a:t>
            </a:r>
          </a:p>
          <a:p>
            <a:r>
              <a:rPr lang="uk-UA" dirty="0" smtClean="0"/>
              <a:t>комфортна </a:t>
            </a:r>
            <a:r>
              <a:rPr lang="uk-UA" dirty="0"/>
              <a:t>міжособистісна взаємодія, що сприяє емоційному благополуччю учнів, педагогів і </a:t>
            </a:r>
            <a:r>
              <a:rPr lang="uk-UA" dirty="0" smtClean="0"/>
              <a:t>батьків </a:t>
            </a:r>
          </a:p>
          <a:p>
            <a:r>
              <a:rPr lang="uk-UA" dirty="0" smtClean="0"/>
              <a:t>відсутні </a:t>
            </a:r>
            <a:r>
              <a:rPr lang="uk-UA" dirty="0"/>
              <a:t>будь-які прояви насильства та </a:t>
            </a:r>
            <a:r>
              <a:rPr lang="uk-UA" dirty="0" smtClean="0"/>
              <a:t>наявні ресурси </a:t>
            </a:r>
            <a:r>
              <a:rPr lang="uk-UA" dirty="0"/>
              <a:t>для їх </a:t>
            </a:r>
            <a:r>
              <a:rPr lang="uk-UA" dirty="0" smtClean="0"/>
              <a:t>запобігання </a:t>
            </a:r>
          </a:p>
          <a:p>
            <a:r>
              <a:rPr lang="uk-UA" dirty="0" smtClean="0"/>
              <a:t>дотримано </a:t>
            </a:r>
            <a:r>
              <a:rPr lang="uk-UA" dirty="0"/>
              <a:t>прав і норм фізичної, психологічної, інформаційної та соціальної безпеки кожного учасника </a:t>
            </a:r>
            <a:r>
              <a:rPr lang="uk-UA" dirty="0" smtClean="0"/>
              <a:t>освітнього </a:t>
            </a:r>
            <a:r>
              <a:rPr lang="uk-UA" dirty="0"/>
              <a:t>процесу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Безпечний простір у закладі освіти - це: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5118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708921"/>
            <a:ext cx="7408333" cy="3417242"/>
          </a:xfrm>
        </p:spPr>
        <p:txBody>
          <a:bodyPr>
            <a:normAutofit fontScale="92500" lnSpcReduction="10000"/>
          </a:bodyPr>
          <a:lstStyle/>
          <a:p>
            <a:r>
              <a:rPr lang="uk-UA" sz="3200" dirty="0"/>
              <a:t>профілактика та подолання будь-яких форм </a:t>
            </a:r>
            <a:r>
              <a:rPr lang="uk-UA" sz="3200" dirty="0" smtClean="0"/>
              <a:t>насильства, булінгу, </a:t>
            </a:r>
            <a:r>
              <a:rPr lang="uk-UA" sz="3200" dirty="0" err="1" smtClean="0"/>
              <a:t>кібербулінгу</a:t>
            </a:r>
            <a:r>
              <a:rPr lang="uk-UA" sz="3200" dirty="0" smtClean="0"/>
              <a:t> тощо</a:t>
            </a:r>
            <a:endParaRPr lang="uk-UA" sz="3200" dirty="0"/>
          </a:p>
          <a:p>
            <a:r>
              <a:rPr lang="uk-UA" sz="3200" dirty="0" smtClean="0"/>
              <a:t>запобігання порушенню прав </a:t>
            </a:r>
            <a:r>
              <a:rPr lang="uk-UA" sz="3200" dirty="0"/>
              <a:t>і свобод (дискримінації) усіх учасників освітнього процесу</a:t>
            </a:r>
          </a:p>
          <a:p>
            <a:r>
              <a:rPr lang="uk-UA" sz="3200" dirty="0"/>
              <a:t>протидія торгівлі людьми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Важливі завдання, для створення безпечного освітнього середовища: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27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ВБО </a:t>
            </a:r>
            <a:r>
              <a:rPr lang="ru-RU" sz="2800" dirty="0" err="1"/>
              <a:t>Український</a:t>
            </a:r>
            <a:r>
              <a:rPr lang="ru-RU" sz="2800" dirty="0"/>
              <a:t> фонд «</a:t>
            </a:r>
            <a:r>
              <a:rPr lang="ru-RU" sz="2800" dirty="0" err="1"/>
              <a:t>Благополуччя</a:t>
            </a:r>
            <a:r>
              <a:rPr lang="ru-RU" sz="2800" dirty="0"/>
              <a:t> </a:t>
            </a:r>
            <a:r>
              <a:rPr lang="ru-RU" sz="2800" dirty="0" err="1"/>
              <a:t>дітей</a:t>
            </a:r>
            <a:r>
              <a:rPr lang="ru-RU" sz="2800" dirty="0" smtClean="0"/>
              <a:t>» у 2018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презентував</a:t>
            </a:r>
            <a:r>
              <a:rPr lang="ru-RU" sz="2800" dirty="0" smtClean="0"/>
              <a:t> м</a:t>
            </a:r>
            <a:r>
              <a:rPr lang="uk-UA" sz="2800" dirty="0" err="1" smtClean="0"/>
              <a:t>етодичний</a:t>
            </a:r>
            <a:r>
              <a:rPr lang="uk-UA" sz="2800" dirty="0" smtClean="0"/>
              <a:t> посібник, схвалений </a:t>
            </a:r>
            <a:r>
              <a:rPr lang="uk-UA" sz="2800" dirty="0"/>
              <a:t>до </a:t>
            </a:r>
            <a:r>
              <a:rPr lang="uk-UA" sz="2800" dirty="0" smtClean="0"/>
              <a:t>використання МОН України, </a:t>
            </a:r>
            <a:r>
              <a:rPr lang="uk-UA" sz="2800" b="1" dirty="0"/>
              <a:t>КОДЕКС БЕЗПЕЧНОГО ОСВІТНЬОГО </a:t>
            </a:r>
            <a:r>
              <a:rPr lang="uk-UA" sz="2800" b="1" dirty="0" smtClean="0"/>
              <a:t>СЕРЕДОВИЩА</a:t>
            </a:r>
          </a:p>
          <a:p>
            <a:pPr marL="0" indent="0" algn="ctr">
              <a:buNone/>
            </a:pPr>
            <a:r>
              <a:rPr lang="uk-UA" sz="2800" b="1" dirty="0" smtClean="0"/>
              <a:t>(</a:t>
            </a:r>
            <a:r>
              <a:rPr lang="en-US" sz="2800" b="1" dirty="0" smtClean="0"/>
              <a:t>https</a:t>
            </a:r>
            <a:r>
              <a:rPr lang="en-US" sz="2800" b="1" dirty="0"/>
              <a:t>://</a:t>
            </a:r>
            <a:r>
              <a:rPr lang="en-US" sz="2800" b="1" dirty="0" smtClean="0"/>
              <a:t>mon.gov.ua/storage/app/media/zagalna%20serednya/protidia-bulingu/21kbos.pdf</a:t>
            </a:r>
            <a:r>
              <a:rPr lang="uk-UA" sz="2800" b="1" dirty="0" smtClean="0"/>
              <a:t>)</a:t>
            </a:r>
            <a:endParaRPr lang="uk-UA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Корисні матеріали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53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060848"/>
            <a:ext cx="7992887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dirty="0"/>
              <a:t>Міністерством освіти і науки України за підтримки Міжнародного фонду «Відродження» та українського громадського проекту масових відкритих </a:t>
            </a:r>
            <a:r>
              <a:rPr lang="uk-UA" sz="2800" dirty="0" err="1"/>
              <a:t>онлайн-курсів</a:t>
            </a:r>
            <a:r>
              <a:rPr lang="uk-UA" sz="2800" dirty="0"/>
              <a:t> </a:t>
            </a:r>
            <a:r>
              <a:rPr lang="en-US" sz="2800" dirty="0" smtClean="0"/>
              <a:t>Prometheus</a:t>
            </a:r>
            <a:r>
              <a:rPr lang="uk-UA" sz="2800" dirty="0" smtClean="0"/>
              <a:t> в </a:t>
            </a:r>
            <a:r>
              <a:rPr lang="uk-UA" sz="2800" dirty="0"/>
              <a:t>рамках створення національної системи протидії та попередження булінгу (цькування) в закладах </a:t>
            </a:r>
            <a:r>
              <a:rPr lang="uk-UA" sz="2800" dirty="0" smtClean="0"/>
              <a:t>освіти створено </a:t>
            </a:r>
            <a:r>
              <a:rPr lang="uk-UA" sz="2800" dirty="0" err="1" smtClean="0"/>
              <a:t>онлайн-курс</a:t>
            </a:r>
            <a:r>
              <a:rPr lang="uk-UA" sz="2800" dirty="0" smtClean="0"/>
              <a:t> «</a:t>
            </a:r>
            <a:r>
              <a:rPr lang="ru-RU" sz="2800" b="1" dirty="0" err="1" smtClean="0"/>
              <a:t>Протидія</a:t>
            </a:r>
            <a:r>
              <a:rPr lang="ru-RU" sz="2800" b="1" dirty="0" smtClean="0"/>
              <a:t> </a:t>
            </a:r>
            <a:r>
              <a:rPr lang="ru-RU" sz="2800" b="1" dirty="0"/>
              <a:t>та </a:t>
            </a:r>
            <a:r>
              <a:rPr lang="ru-RU" sz="2800" b="1" dirty="0" err="1"/>
              <a:t>попередження</a:t>
            </a:r>
            <a:r>
              <a:rPr lang="ru-RU" sz="2800" b="1" dirty="0"/>
              <a:t> булінгу (</a:t>
            </a:r>
            <a:r>
              <a:rPr lang="ru-RU" sz="2800" b="1" dirty="0" err="1"/>
              <a:t>цькуванню</a:t>
            </a:r>
            <a:r>
              <a:rPr lang="ru-RU" sz="2800" b="1" dirty="0"/>
              <a:t>) в </a:t>
            </a:r>
            <a:r>
              <a:rPr lang="ru-RU" sz="2800" b="1" dirty="0" smtClean="0"/>
              <a:t>закладах </a:t>
            </a:r>
            <a:r>
              <a:rPr lang="ru-RU" sz="2800" b="1" dirty="0" err="1" smtClean="0"/>
              <a:t>освіти</a:t>
            </a:r>
            <a:r>
              <a:rPr lang="ru-RU" sz="2800" b="1" dirty="0" smtClean="0"/>
              <a:t>»</a:t>
            </a:r>
            <a:r>
              <a:rPr lang="ru-RU" sz="2800" dirty="0" smtClean="0"/>
              <a:t>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презентації</a:t>
            </a:r>
            <a:r>
              <a:rPr lang="ru-RU" sz="2800" dirty="0" smtClean="0"/>
              <a:t>, </a:t>
            </a:r>
            <a:r>
              <a:rPr lang="ru-RU" sz="2800" dirty="0" err="1" smtClean="0"/>
              <a:t>буклети</a:t>
            </a:r>
            <a:r>
              <a:rPr lang="ru-RU" sz="2800" dirty="0" smtClean="0"/>
              <a:t>, </a:t>
            </a:r>
            <a:r>
              <a:rPr lang="ru-RU" sz="2800" dirty="0" err="1" smtClean="0"/>
              <a:t>посібник</a:t>
            </a:r>
            <a:r>
              <a:rPr lang="ru-RU" sz="2800" dirty="0" smtClean="0"/>
              <a:t>, </a:t>
            </a:r>
            <a:r>
              <a:rPr lang="ru-RU" sz="2800" dirty="0" err="1" smtClean="0"/>
              <a:t>роздатковий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матеріал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9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8" y="692696"/>
            <a:ext cx="8280920" cy="578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7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 txBox="1">
            <a:spLocks noChangeArrowheads="1"/>
          </p:cNvSpPr>
          <p:nvPr/>
        </p:nvSpPr>
        <p:spPr>
          <a:xfrm>
            <a:off x="180277" y="442553"/>
            <a:ext cx="8843802" cy="1258255"/>
          </a:xfrm>
          <a:prstGeom prst="rect">
            <a:avLst/>
          </a:prstGeom>
          <a:noFill/>
          <a:ln/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uk-UA" altLang="en-US" sz="2800" dirty="0"/>
              <a:t>Онлайн курс </a:t>
            </a:r>
            <a:r>
              <a:rPr lang="uk-UA" altLang="en-US" sz="2800" b="1" dirty="0" smtClean="0"/>
              <a:t>«Протидія торгівлі людьми в Україні</a:t>
            </a:r>
            <a:r>
              <a:rPr lang="uk-UA" altLang="en-US" sz="2800" b="1" dirty="0" smtClean="0"/>
              <a:t>» </a:t>
            </a:r>
            <a:r>
              <a:rPr lang="uk-UA" altLang="en-US" sz="2800" dirty="0" smtClean="0"/>
              <a:t>створений на </a:t>
            </a:r>
            <a:r>
              <a:rPr lang="uk-UA" altLang="en-US" sz="2800" dirty="0" err="1" smtClean="0"/>
              <a:t>онлайн-платформі</a:t>
            </a:r>
            <a:r>
              <a:rPr lang="uk-UA" altLang="en-US" sz="2800" dirty="0" smtClean="0"/>
              <a:t> </a:t>
            </a:r>
            <a:r>
              <a:rPr lang="en-US" altLang="en-US" sz="2800" dirty="0" err="1" smtClean="0"/>
              <a:t>EdEra</a:t>
            </a:r>
            <a:r>
              <a:rPr lang="uk-UA" altLang="en-US" sz="2800" dirty="0" smtClean="0"/>
              <a:t> за сприяння ОБСЄ</a:t>
            </a:r>
            <a:endParaRPr lang="en-US" altLang="en-US" sz="2800" dirty="0" smtClean="0"/>
          </a:p>
          <a:p>
            <a:endParaRPr lang="uk-UA" altLang="en-US" sz="2000" dirty="0" smtClean="0"/>
          </a:p>
          <a:p>
            <a:endParaRPr lang="ru-RU" sz="2800" dirty="0">
              <a:latin typeface="Helvetica Light"/>
              <a:cs typeface="Helvetica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3"/>
          <a:stretch/>
        </p:blipFill>
        <p:spPr>
          <a:xfrm>
            <a:off x="635620" y="1884556"/>
            <a:ext cx="7526805" cy="4387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93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10068" r="13729" b="431"/>
          <a:stretch/>
        </p:blipFill>
        <p:spPr bwMode="auto">
          <a:xfrm>
            <a:off x="539552" y="476671"/>
            <a:ext cx="8003693" cy="557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4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/>
              <a:t>Сучасні форми </a:t>
            </a:r>
            <a:r>
              <a:rPr lang="uk-UA" sz="3200" b="1" dirty="0" smtClean="0"/>
              <a:t>злочинності</a:t>
            </a:r>
          </a:p>
          <a:p>
            <a:pPr marL="0" indent="0" algn="ctr">
              <a:buNone/>
            </a:pPr>
            <a:r>
              <a:rPr lang="uk-UA" sz="3200" dirty="0" smtClean="0"/>
              <a:t> </a:t>
            </a:r>
            <a:r>
              <a:rPr lang="uk-UA" sz="3200" dirty="0"/>
              <a:t>(</a:t>
            </a:r>
            <a:r>
              <a:rPr lang="uk-UA" sz="3200" dirty="0" err="1"/>
              <a:t>кібербулінг</a:t>
            </a:r>
            <a:r>
              <a:rPr lang="uk-UA" sz="3200" dirty="0"/>
              <a:t>, </a:t>
            </a:r>
            <a:r>
              <a:rPr lang="uk-UA" sz="3200" dirty="0" err="1"/>
              <a:t>трафікінг</a:t>
            </a:r>
            <a:r>
              <a:rPr lang="uk-UA" sz="3200" dirty="0"/>
              <a:t> тощо) </a:t>
            </a:r>
            <a:endParaRPr lang="uk-UA" sz="3200" dirty="0" smtClean="0"/>
          </a:p>
          <a:p>
            <a:pPr marL="0" indent="0" algn="ctr">
              <a:buNone/>
            </a:pPr>
            <a:r>
              <a:rPr lang="uk-UA" sz="3200" dirty="0" smtClean="0"/>
              <a:t>передбачають використання</a:t>
            </a:r>
          </a:p>
          <a:p>
            <a:pPr marL="0" indent="0" algn="ctr">
              <a:buNone/>
            </a:pPr>
            <a:r>
              <a:rPr lang="uk-UA" sz="3200" dirty="0" smtClean="0"/>
              <a:t> </a:t>
            </a:r>
            <a:r>
              <a:rPr lang="uk-UA" sz="3200" dirty="0" err="1"/>
              <a:t>інтернет-ресурсів</a:t>
            </a:r>
            <a:r>
              <a:rPr lang="uk-UA" sz="3200" dirty="0"/>
              <a:t> </a:t>
            </a:r>
            <a:endParaRPr lang="uk-UA" sz="3200" dirty="0" smtClean="0"/>
          </a:p>
          <a:p>
            <a:pPr marL="0" indent="0" algn="ctr">
              <a:buNone/>
            </a:pPr>
            <a:r>
              <a:rPr lang="uk-UA" sz="3200" dirty="0" smtClean="0"/>
              <a:t>та </a:t>
            </a:r>
            <a:r>
              <a:rPr lang="uk-UA" sz="3200" dirty="0"/>
              <a:t>мобільних додатків</a:t>
            </a:r>
          </a:p>
        </p:txBody>
      </p:sp>
    </p:spTree>
    <p:extLst>
      <p:ext uri="{BB962C8B-B14F-4D97-AF65-F5344CB8AC3E}">
        <p14:creationId xmlns:p14="http://schemas.microsoft.com/office/powerpoint/2010/main" val="21723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</TotalTime>
  <Words>486</Words>
  <Application>Microsoft Office PowerPoint</Application>
  <PresentationFormat>Экран (4:3)</PresentationFormat>
  <Paragraphs>46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Формування безпечного середовища у закладі освіти</vt:lpstr>
      <vt:lpstr>Безпечний простір у закладі освіти - це:</vt:lpstr>
      <vt:lpstr>Важливі завдання, для створення безпечного освітнього середовища:</vt:lpstr>
      <vt:lpstr>Корисні матеріали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Фінансові операції злочинних груп</vt:lpstr>
      <vt:lpstr>Висновки: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безпечного середовища у закладі освіти</dc:title>
  <dc:creator>Оксана</dc:creator>
  <cp:lastModifiedBy>Оксана</cp:lastModifiedBy>
  <cp:revision>10</cp:revision>
  <dcterms:created xsi:type="dcterms:W3CDTF">2019-08-20T19:40:27Z</dcterms:created>
  <dcterms:modified xsi:type="dcterms:W3CDTF">2019-08-20T20:56:41Z</dcterms:modified>
</cp:coreProperties>
</file>