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3" r:id="rId2"/>
    <p:sldId id="297" r:id="rId3"/>
    <p:sldId id="266" r:id="rId4"/>
    <p:sldId id="301" r:id="rId5"/>
    <p:sldId id="300" r:id="rId6"/>
    <p:sldId id="267" r:id="rId7"/>
    <p:sldId id="268" r:id="rId8"/>
    <p:sldId id="312" r:id="rId9"/>
    <p:sldId id="299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302195-A75A-4FBC-B8F6-ECB5FD65DBDF}">
          <p14:sldIdLst>
            <p14:sldId id="293"/>
            <p14:sldId id="297"/>
            <p14:sldId id="266"/>
            <p14:sldId id="301"/>
            <p14:sldId id="300"/>
            <p14:sldId id="267"/>
            <p14:sldId id="268"/>
            <p14:sldId id="312"/>
            <p14:sldId id="299"/>
          </p14:sldIdLst>
        </p14:section>
        <p14:section name="Раздел без заголовка" id="{4FBFB141-29D6-4CF0-9F4D-B7790FFB8A3F}">
          <p14:sldIdLst/>
        </p14:section>
        <p14:section name="Раздел без заголовка" id="{C6429EFD-EA4A-4D37-9DC9-6DB4EAAB219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056-E0D7-41CD-BBCA-54B6837AFD5B}" type="datetimeFigureOut">
              <a:rPr lang="uk-UA" smtClean="0"/>
              <a:pPr/>
              <a:t>11.02.2025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07178-C507-4A33-89C9-BB0BCD052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056-E0D7-41CD-BBCA-54B6837AFD5B}" type="datetimeFigureOut">
              <a:rPr lang="uk-UA" smtClean="0"/>
              <a:pPr/>
              <a:t>11.02.2025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78-C507-4A33-89C9-BB0BCD05208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056-E0D7-41CD-BBCA-54B6837AFD5B}" type="datetimeFigureOut">
              <a:rPr lang="uk-UA" smtClean="0"/>
              <a:pPr/>
              <a:t>11.02.2025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7178-C507-4A33-89C9-BB0BCD05208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056-E0D7-41CD-BBCA-54B6837AFD5B}" type="datetimeFigureOut">
              <a:rPr lang="uk-UA" smtClean="0"/>
              <a:pPr/>
              <a:t>11.02.2025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07178-C507-4A33-89C9-BB0BCD052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056-E0D7-41CD-BBCA-54B6837AFD5B}" type="datetimeFigureOut">
              <a:rPr lang="uk-UA" smtClean="0"/>
              <a:pPr/>
              <a:t>11.02.2025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07178-C507-4A33-89C9-BB0BCD052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056-E0D7-41CD-BBCA-54B6837AFD5B}" type="datetimeFigureOut">
              <a:rPr lang="uk-UA" smtClean="0"/>
              <a:pPr/>
              <a:t>11.02.2025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07178-C507-4A33-89C9-BB0BCD052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056-E0D7-41CD-BBCA-54B6837AFD5B}" type="datetimeFigureOut">
              <a:rPr lang="uk-UA" smtClean="0"/>
              <a:pPr/>
              <a:t>11.02.2025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07178-C507-4A33-89C9-BB0BCD052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056-E0D7-41CD-BBCA-54B6837AFD5B}" type="datetimeFigureOut">
              <a:rPr lang="uk-UA" smtClean="0"/>
              <a:pPr/>
              <a:t>11.02.2025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07178-C507-4A33-89C9-BB0BCD052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056-E0D7-41CD-BBCA-54B6837AFD5B}" type="datetimeFigureOut">
              <a:rPr lang="uk-UA" smtClean="0"/>
              <a:pPr/>
              <a:t>11.02.2025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07178-C507-4A33-89C9-BB0BCD052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056-E0D7-41CD-BBCA-54B6837AFD5B}" type="datetimeFigureOut">
              <a:rPr lang="uk-UA" smtClean="0"/>
              <a:pPr/>
              <a:t>11.02.2025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07178-C507-4A33-89C9-BB0BCD052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E056-E0D7-41CD-BBCA-54B6837AFD5B}" type="datetimeFigureOut">
              <a:rPr lang="uk-UA" smtClean="0"/>
              <a:pPr/>
              <a:t>11.02.2025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07178-C507-4A33-89C9-BB0BCD052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72E056-E0D7-41CD-BBCA-54B6837AFD5B}" type="datetimeFigureOut">
              <a:rPr lang="uk-UA" smtClean="0"/>
              <a:pPr/>
              <a:t>11.02.2025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E07178-C507-4A33-89C9-BB0BCD05208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763688" y="1124744"/>
          <a:ext cx="5655022" cy="513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6415686" imgH="5829017" progId="Acrobat.Document.DC">
                  <p:embed/>
                </p:oleObj>
              </mc:Choice>
              <mc:Fallback>
                <p:oleObj name="Acrobat Document" r:id="rId3" imgW="6415686" imgH="5829017" progId="Acrobat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124744"/>
                        <a:ext cx="5655022" cy="5138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51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4223352" cy="58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03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8136904" cy="3657599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uk-UA" sz="1800" u="sng" dirty="0">
                <a:effectLst/>
              </a:rPr>
              <a:t>Важливі питання до обговорення.</a:t>
            </a:r>
          </a:p>
          <a:p>
            <a:pPr marL="18288" indent="0" algn="ctr">
              <a:buNone/>
            </a:pPr>
            <a:endParaRPr lang="uk-UA" sz="1800" u="sng" dirty="0">
              <a:effectLst/>
            </a:endParaRPr>
          </a:p>
          <a:p>
            <a:pPr marL="361188" indent="-342900">
              <a:buFont typeface="+mj-lt"/>
              <a:buAutoNum type="arabicPeriod"/>
            </a:pPr>
            <a:r>
              <a:rPr lang="uk-UA" sz="1800" dirty="0">
                <a:effectLst/>
              </a:rPr>
              <a:t>Всеукраїнський етап конкурсу. Підсумки проведення.</a:t>
            </a:r>
          </a:p>
          <a:p>
            <a:pPr marL="361188" lvl="0" indent="-342900">
              <a:buFont typeface="+mj-lt"/>
              <a:buAutoNum type="arabicPeriod"/>
            </a:pPr>
            <a:r>
              <a:rPr lang="uk-UA" sz="1800" dirty="0">
                <a:effectLst/>
              </a:rPr>
              <a:t>Міжнародний етап конкурсу. Спосіб проведення: </a:t>
            </a:r>
            <a:r>
              <a:rPr lang="uk-UA" sz="1800" dirty="0" err="1">
                <a:effectLst/>
              </a:rPr>
              <a:t>оф-лайн</a:t>
            </a:r>
            <a:r>
              <a:rPr lang="uk-UA" sz="1800" dirty="0">
                <a:effectLst/>
              </a:rPr>
              <a:t>.</a:t>
            </a:r>
          </a:p>
          <a:p>
            <a:pPr marL="361188" indent="-342900">
              <a:buFont typeface="+mj-lt"/>
              <a:buAutoNum type="arabicPeriod"/>
            </a:pPr>
            <a:r>
              <a:rPr lang="uk-UA" sz="1800" dirty="0">
                <a:effectLst/>
              </a:rPr>
              <a:t>Хто зможе взяти участь.</a:t>
            </a:r>
          </a:p>
          <a:p>
            <a:pPr marL="361188" lvl="0" indent="-342900">
              <a:buFont typeface="+mj-lt"/>
              <a:buAutoNum type="arabicPeriod"/>
            </a:pPr>
            <a:r>
              <a:rPr lang="uk-UA" sz="1800" dirty="0">
                <a:effectLst/>
              </a:rPr>
              <a:t>Реєстрація на конкурс.</a:t>
            </a:r>
          </a:p>
          <a:p>
            <a:pPr marL="361188" lvl="0" indent="-342900">
              <a:buFont typeface="+mj-lt"/>
              <a:buAutoNum type="arabicPeriod"/>
            </a:pPr>
            <a:r>
              <a:rPr lang="uk-UA" sz="1800" dirty="0">
                <a:effectLst/>
              </a:rPr>
              <a:t>Розсилка завдань.</a:t>
            </a:r>
          </a:p>
          <a:p>
            <a:pPr marL="361188" lvl="0" indent="-342900">
              <a:buFont typeface="+mj-lt"/>
              <a:buAutoNum type="arabicPeriod"/>
            </a:pPr>
            <a:r>
              <a:rPr lang="uk-UA" sz="1800" dirty="0">
                <a:effectLst/>
              </a:rPr>
              <a:t>Результати та сертифікати.</a:t>
            </a:r>
          </a:p>
          <a:p>
            <a:pPr marL="361188" lvl="0" indent="-342900">
              <a:buFont typeface="+mj-lt"/>
              <a:buAutoNum type="arabicPeriod"/>
            </a:pPr>
            <a:r>
              <a:rPr lang="uk-UA" sz="1800" dirty="0">
                <a:effectLst/>
              </a:rPr>
              <a:t>Подяки вчителям та закладам. Сертифікати про курси самоосвіти.</a:t>
            </a:r>
          </a:p>
          <a:p>
            <a:pPr marL="361188" lvl="0" indent="-342900">
              <a:buFont typeface="+mj-lt"/>
              <a:buAutoNum type="arabicPeriod"/>
            </a:pPr>
            <a:r>
              <a:rPr lang="uk-UA" sz="1800" dirty="0">
                <a:effectLst/>
              </a:rPr>
              <a:t>Проблеми та пер</a:t>
            </a:r>
            <a:r>
              <a:rPr lang="en-US" sz="1800" dirty="0">
                <a:effectLst/>
              </a:rPr>
              <a:t>c</a:t>
            </a:r>
            <a:r>
              <a:rPr lang="uk-UA" sz="1800" dirty="0" err="1">
                <a:effectLst/>
              </a:rPr>
              <a:t>пективи</a:t>
            </a:r>
            <a:r>
              <a:rPr lang="uk-UA" sz="1800" dirty="0">
                <a:effectLst/>
              </a:rPr>
              <a:t> конкурсу. Семінар. </a:t>
            </a:r>
          </a:p>
          <a:p>
            <a:pPr marL="361188" lvl="0" indent="-342900">
              <a:buFont typeface="+mj-lt"/>
              <a:buAutoNum type="arabicPeriod"/>
            </a:pPr>
            <a:endParaRPr lang="uk-UA" sz="1800" dirty="0">
              <a:effectLst/>
            </a:endParaRPr>
          </a:p>
          <a:p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73589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836712"/>
            <a:ext cx="7056784" cy="5256584"/>
          </a:xfrm>
        </p:spPr>
        <p:txBody>
          <a:bodyPr>
            <a:normAutofit/>
          </a:bodyPr>
          <a:lstStyle/>
          <a:p>
            <a:pPr marL="475488" indent="-457200">
              <a:buAutoNum type="arabicPeriod"/>
            </a:pPr>
            <a:r>
              <a:rPr lang="uk-UA" sz="1800" dirty="0"/>
              <a:t>Всього в конкурсі взяло участь 51 073 учасників </a:t>
            </a:r>
          </a:p>
          <a:p>
            <a:pPr marL="475488" indent="-457200">
              <a:buAutoNum type="arabicPeriod"/>
            </a:pPr>
            <a:r>
              <a:rPr lang="uk-UA" sz="1800" dirty="0"/>
              <a:t>Всього в конкурсі взяло участь 3 709 осередків проведення конкурсу.</a:t>
            </a:r>
          </a:p>
          <a:p>
            <a:pPr marL="475488" indent="-457200">
              <a:buAutoNum type="arabicPeriod"/>
            </a:pPr>
            <a:r>
              <a:rPr lang="uk-UA" sz="1800" dirty="0"/>
              <a:t>Найактивніші області: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М. Київ – </a:t>
            </a:r>
            <a:r>
              <a:rPr lang="en-US" sz="1600" dirty="0"/>
              <a:t>5480</a:t>
            </a:r>
            <a:r>
              <a:rPr lang="uk-UA" sz="1600" dirty="0"/>
              <a:t> (2545- 46%) – </a:t>
            </a:r>
            <a:r>
              <a:rPr lang="en-US" sz="1600" dirty="0"/>
              <a:t>235</a:t>
            </a:r>
            <a:r>
              <a:rPr lang="uk-UA" sz="1600" dirty="0"/>
              <a:t> осередків 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Вінницька область – 1999 (829 -41,5%) – 126 осередків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Одеська область – 3794 (1677-44,2%) – 195 осередків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Полтавська область – 2629 (562-21,4%) – 180 осередків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Львівська область – 7 490 (1391-18,6%) – 249 осередків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Дніпропетровська область – </a:t>
            </a:r>
            <a:r>
              <a:rPr lang="en-US" sz="1600" dirty="0"/>
              <a:t>4023</a:t>
            </a:r>
            <a:r>
              <a:rPr lang="uk-UA" sz="1600" dirty="0"/>
              <a:t> (1427-35,5%) – </a:t>
            </a:r>
            <a:r>
              <a:rPr lang="en-US" sz="1600" dirty="0"/>
              <a:t>234 </a:t>
            </a:r>
            <a:r>
              <a:rPr lang="uk-UA" sz="1600" dirty="0"/>
              <a:t>осередки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Сумська область – 2517 (591-23,5%)– 103 осередки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Харківська область – 1493  (715-47,9%) – 102 осередки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Миколаївська область – 1754 (806-45,9%) – 125 осередків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Черкаська область – 2093  (904-43,2%) – 104 осередки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Чернігівська область – 1243 (573-46,1%) – 97осередків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Чернівецька область – 2825 (453-16%) – 136 осередків</a:t>
            </a:r>
          </a:p>
          <a:p>
            <a:pPr marL="841248" lvl="1" indent="-457200">
              <a:buAutoNum type="arabicPeriod"/>
            </a:pPr>
            <a:r>
              <a:rPr lang="uk-UA" sz="1600" dirty="0"/>
              <a:t>Запорізька область – 1649 (466-28,3%) – 75 осередків</a:t>
            </a:r>
          </a:p>
          <a:p>
            <a:pPr marL="475488" indent="-457200">
              <a:buAutoNum type="arabicPeriod"/>
            </a:pPr>
            <a:endParaRPr lang="uk-UA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/>
            <a:r>
              <a:rPr lang="uk-UA" dirty="0"/>
              <a:t>1. Всеукраїнський етап. Підсумки проведення.</a:t>
            </a:r>
          </a:p>
        </p:txBody>
      </p:sp>
    </p:spTree>
    <p:extLst>
      <p:ext uri="{BB962C8B-B14F-4D97-AF65-F5344CB8AC3E}">
        <p14:creationId xmlns:p14="http://schemas.microsoft.com/office/powerpoint/2010/main" val="123652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9177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330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124744"/>
            <a:ext cx="7992888" cy="424847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dirty="0"/>
              <a:t>	20 березня 2025 року. </a:t>
            </a:r>
          </a:p>
          <a:p>
            <a:pPr marL="18288" indent="0">
              <a:buNone/>
            </a:pPr>
            <a:endParaRPr lang="uk-UA" dirty="0"/>
          </a:p>
          <a:p>
            <a:pPr marL="18288" indent="0">
              <a:buNone/>
            </a:pPr>
            <a:r>
              <a:rPr lang="uk-UA" dirty="0"/>
              <a:t>Учні 2 – 11 класів.</a:t>
            </a:r>
          </a:p>
          <a:p>
            <a:pPr marL="18288" indent="0">
              <a:buNone/>
            </a:pPr>
            <a:endParaRPr lang="uk-UA" dirty="0"/>
          </a:p>
          <a:p>
            <a:pPr marL="18288" indent="0" algn="ctr">
              <a:buNone/>
            </a:pPr>
            <a:r>
              <a:rPr lang="uk-UA" dirty="0"/>
              <a:t>Шість вікових груп.</a:t>
            </a:r>
          </a:p>
          <a:p>
            <a:pPr marL="18288" indent="0" algn="ctr">
              <a:buNone/>
            </a:pPr>
            <a:endParaRPr lang="uk-UA" sz="2800" dirty="0"/>
          </a:p>
          <a:p>
            <a:pPr marL="18288" indent="0">
              <a:buNone/>
            </a:pPr>
            <a:r>
              <a:rPr lang="uk-UA" sz="1600" dirty="0"/>
              <a:t>М 2 – 2 клас – 15 задач (три рівні по 5 задач) – час виконання: 60 хв.</a:t>
            </a:r>
          </a:p>
          <a:p>
            <a:pPr marL="18288" indent="0">
              <a:buNone/>
            </a:pPr>
            <a:r>
              <a:rPr lang="uk-UA" sz="1600" dirty="0"/>
              <a:t>М 3-4 – 3 та 4 класи – 24 задачі (три рівні по 8 задач) – час виконання: 75 хв. </a:t>
            </a:r>
          </a:p>
          <a:p>
            <a:pPr marL="18288" indent="0">
              <a:buNone/>
            </a:pPr>
            <a:r>
              <a:rPr lang="uk-UA" sz="1600" dirty="0"/>
              <a:t>Школярик – 5 та 6 класи – 30 задач (три рівні по 10 задач) – час виконання: 75 хв.</a:t>
            </a:r>
          </a:p>
          <a:p>
            <a:pPr marL="18288" indent="0">
              <a:buNone/>
            </a:pPr>
            <a:r>
              <a:rPr lang="uk-UA" sz="1600" dirty="0"/>
              <a:t>Кадет – 7 та 8 класи – 30 задач (три рівні по 10 задач) – час виконання: 75 хв.</a:t>
            </a:r>
          </a:p>
          <a:p>
            <a:pPr marL="18288" indent="0">
              <a:buNone/>
            </a:pPr>
            <a:r>
              <a:rPr lang="uk-UA" sz="1600" dirty="0"/>
              <a:t>Юніор – 9 та 9м, 10 та 10м – 30 задач (три рівні по 10 задач) – час виконання: 75 хв.</a:t>
            </a:r>
          </a:p>
          <a:p>
            <a:pPr marL="18288" indent="0">
              <a:buNone/>
            </a:pPr>
            <a:r>
              <a:rPr lang="uk-UA" sz="1600" dirty="0"/>
              <a:t>Випускник – 10 та 10м – 30 задач (три рівні по 10 задач) – час виконання: 75 хв.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04664"/>
            <a:ext cx="380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188" indent="-342900">
              <a:buFont typeface="+mj-lt"/>
              <a:buAutoNum type="arabicPeriod"/>
            </a:pPr>
            <a:r>
              <a:rPr lang="uk-UA" dirty="0"/>
              <a:t>Міжнародний етап конкурсу.</a:t>
            </a:r>
          </a:p>
        </p:txBody>
      </p:sp>
    </p:spTree>
    <p:extLst>
      <p:ext uri="{BB962C8B-B14F-4D97-AF65-F5344CB8AC3E}">
        <p14:creationId xmlns:p14="http://schemas.microsoft.com/office/powerpoint/2010/main" val="164010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412776"/>
            <a:ext cx="7632848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2400" dirty="0">
                <a:effectLst/>
              </a:rPr>
              <a:t>Спосіб проведення: лише </a:t>
            </a:r>
            <a:r>
              <a:rPr lang="uk-UA" sz="2400" dirty="0" err="1">
                <a:effectLst/>
              </a:rPr>
              <a:t>оф-лайн</a:t>
            </a:r>
            <a:r>
              <a:rPr lang="uk-UA" sz="2400" dirty="0">
                <a:effectLst/>
              </a:rPr>
              <a:t>. </a:t>
            </a:r>
          </a:p>
          <a:p>
            <a:pPr marL="18288" indent="0">
              <a:buNone/>
            </a:pPr>
            <a:endParaRPr lang="uk-UA" sz="2400" dirty="0">
              <a:effectLst/>
            </a:endParaRPr>
          </a:p>
          <a:p>
            <a:pPr marL="18288" indent="0">
              <a:buNone/>
            </a:pPr>
            <a:r>
              <a:rPr lang="uk-UA" dirty="0"/>
              <a:t>Попередня реєстрація з 01.02.2025 до 01.03.2025 року</a:t>
            </a:r>
          </a:p>
          <a:p>
            <a:pPr marL="475488" indent="-457200">
              <a:buFont typeface="+mj-lt"/>
              <a:buAutoNum type="arabicPeriod"/>
            </a:pPr>
            <a:endParaRPr lang="uk-UA" dirty="0"/>
          </a:p>
          <a:p>
            <a:pPr marL="18288" indent="0" algn="ctr">
              <a:buNone/>
            </a:pPr>
            <a:r>
              <a:rPr lang="uk-UA" dirty="0"/>
              <a:t>Не менше 10 учасників від навчального закладу</a:t>
            </a:r>
          </a:p>
          <a:p>
            <a:pPr marL="18288" indent="0" algn="ctr">
              <a:buNone/>
            </a:pPr>
            <a:endParaRPr lang="uk-UA" dirty="0"/>
          </a:p>
          <a:p>
            <a:pPr marL="18288" indent="0" algn="just">
              <a:buNone/>
            </a:pPr>
            <a:r>
              <a:rPr lang="uk-UA" dirty="0"/>
              <a:t>Реєстрація </a:t>
            </a:r>
            <a:r>
              <a:rPr lang="uk-UA" dirty="0" err="1"/>
              <a:t>обов</a:t>
            </a:r>
            <a:r>
              <a:rPr lang="en-US" dirty="0"/>
              <a:t>’</a:t>
            </a:r>
            <a:r>
              <a:rPr lang="uk-UA" dirty="0" err="1"/>
              <a:t>язкова</a:t>
            </a:r>
            <a:r>
              <a:rPr lang="uk-UA" dirty="0"/>
              <a:t>.</a:t>
            </a:r>
          </a:p>
          <a:p>
            <a:pPr marL="18288" indent="0" algn="just">
              <a:buNone/>
            </a:pPr>
            <a:r>
              <a:rPr lang="uk-UA" dirty="0"/>
              <a:t>Обидва етапи конкурсу незалежні.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903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43800" cy="1008112"/>
          </a:xfrm>
        </p:spPr>
        <p:txBody>
          <a:bodyPr/>
          <a:lstStyle/>
          <a:p>
            <a:r>
              <a:rPr lang="uk-UA" sz="3200" dirty="0"/>
              <a:t>Реєстрація навчального закладу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543800" cy="914400"/>
          </a:xfrm>
        </p:spPr>
        <p:txBody>
          <a:bodyPr/>
          <a:lstStyle/>
          <a:p>
            <a:pPr algn="ctr"/>
            <a:r>
              <a:rPr lang="uk-UA" dirty="0"/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3571692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14223</TotalTime>
  <Words>415</Words>
  <Application>Microsoft Office PowerPoint</Application>
  <PresentationFormat>Екран (4:3)</PresentationFormat>
  <Paragraphs>50</Paragraphs>
  <Slides>9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Palatino Linotype</vt:lpstr>
      <vt:lpstr>Wingdings</vt:lpstr>
      <vt:lpstr>Базовая</vt:lpstr>
      <vt:lpstr>Acrobat Document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Реєстрація навчального закладу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ASD</dc:creator>
  <cp:lastModifiedBy>User</cp:lastModifiedBy>
  <cp:revision>224</cp:revision>
  <dcterms:created xsi:type="dcterms:W3CDTF">2020-05-07T13:13:06Z</dcterms:created>
  <dcterms:modified xsi:type="dcterms:W3CDTF">2025-02-11T12:04:34Z</dcterms:modified>
</cp:coreProperties>
</file>