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a:p>
        </p:txBody>
      </p:sp>
      <p:sp>
        <p:nvSpPr>
          <p:cNvPr id="4" name="Місце для дати 3"/>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0AA6F334-388E-4BFA-90B0-6ED2394FFCA5}" type="datetimeFigureOut">
              <a:rPr lang="ru-RU" smtClean="0"/>
              <a:pPr/>
              <a:t>21.03.2013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3D79A946-C401-47DD-B644-1D6D093B800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6F334-388E-4BFA-90B0-6ED2394FFCA5}" type="datetimeFigureOut">
              <a:rPr lang="ru-RU" smtClean="0"/>
              <a:pPr/>
              <a:t>21.03.2013</a:t>
            </a:fld>
            <a:endParaRPr lang="ru-RU"/>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9A946-C401-47DD-B644-1D6D093B80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00174"/>
            <a:ext cx="7772400" cy="2214577"/>
          </a:xfrm>
        </p:spPr>
        <p:txBody>
          <a:bodyPr>
            <a:normAutofit fontScale="90000"/>
          </a:bodyPr>
          <a:lstStyle/>
          <a:p>
            <a:r>
              <a:rPr lang="uk-UA" b="1" dirty="0" smtClean="0">
                <a:solidFill>
                  <a:srgbClr val="3D045C"/>
                </a:solidFill>
              </a:rPr>
              <a:t>Психолого-педагогічна підтримка та розвиток обдарованості дітей</a:t>
            </a:r>
            <a:br>
              <a:rPr lang="uk-UA" b="1" dirty="0" smtClean="0">
                <a:solidFill>
                  <a:srgbClr val="3D045C"/>
                </a:solidFill>
              </a:rPr>
            </a:br>
            <a:r>
              <a:rPr lang="uk-UA" b="1" dirty="0" smtClean="0">
                <a:solidFill>
                  <a:srgbClr val="3D045C"/>
                </a:solidFill>
              </a:rPr>
              <a:t> дошкільного віку</a:t>
            </a:r>
            <a:endParaRPr lang="ru-RU" b="1" dirty="0">
              <a:solidFill>
                <a:srgbClr val="3D045C"/>
              </a:solidFill>
            </a:endParaRPr>
          </a:p>
        </p:txBody>
      </p:sp>
      <p:sp>
        <p:nvSpPr>
          <p:cNvPr id="3" name="Підзаголовок 2"/>
          <p:cNvSpPr>
            <a:spLocks noGrp="1"/>
          </p:cNvSpPr>
          <p:nvPr>
            <p:ph type="subTitle" idx="1"/>
          </p:nvPr>
        </p:nvSpPr>
        <p:spPr>
          <a:xfrm>
            <a:off x="3923928" y="4149080"/>
            <a:ext cx="4786346" cy="2160240"/>
          </a:xfrm>
        </p:spPr>
        <p:txBody>
          <a:bodyPr>
            <a:normAutofit/>
          </a:bodyPr>
          <a:lstStyle/>
          <a:p>
            <a:pPr algn="r"/>
            <a:r>
              <a:rPr lang="uk-UA" sz="2400" b="1" dirty="0" smtClean="0">
                <a:solidFill>
                  <a:srgbClr val="7030A0"/>
                </a:solidFill>
              </a:rPr>
              <a:t>Науковий співробітник відділу діагностики обдарованості Інституту обдарованої дитини НАПН України</a:t>
            </a:r>
          </a:p>
          <a:p>
            <a:pPr algn="r"/>
            <a:r>
              <a:rPr lang="uk-UA" sz="2400" b="1" dirty="0" err="1" smtClean="0">
                <a:solidFill>
                  <a:srgbClr val="7030A0"/>
                </a:solidFill>
              </a:rPr>
              <a:t>Грицишина</a:t>
            </a:r>
            <a:r>
              <a:rPr lang="uk-UA" sz="2400" b="1" dirty="0" smtClean="0">
                <a:solidFill>
                  <a:srgbClr val="7030A0"/>
                </a:solidFill>
              </a:rPr>
              <a:t> Таїсія Іванівна</a:t>
            </a:r>
          </a:p>
          <a:p>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rgbClr val="3D045C"/>
                </a:solidFill>
              </a:rPr>
              <a:t>Узагальнення</a:t>
            </a:r>
            <a:r>
              <a:rPr lang="ru-RU" b="1" dirty="0">
                <a:solidFill>
                  <a:srgbClr val="3D045C"/>
                </a:solidFill>
              </a:rPr>
              <a:t> </a:t>
            </a:r>
            <a:r>
              <a:rPr lang="ru-RU" b="1" dirty="0" err="1">
                <a:solidFill>
                  <a:srgbClr val="3D045C"/>
                </a:solidFill>
              </a:rPr>
              <a:t>сучасної</a:t>
            </a:r>
            <a:r>
              <a:rPr lang="ru-RU" b="1" dirty="0">
                <a:solidFill>
                  <a:srgbClr val="3D045C"/>
                </a:solidFill>
              </a:rPr>
              <a:t> </a:t>
            </a:r>
            <a:r>
              <a:rPr lang="ru-RU" b="1" dirty="0" err="1">
                <a:solidFill>
                  <a:srgbClr val="3D045C"/>
                </a:solidFill>
              </a:rPr>
              <a:t>психолого-педагогічної</a:t>
            </a:r>
            <a:r>
              <a:rPr lang="ru-RU" b="1" dirty="0">
                <a:solidFill>
                  <a:srgbClr val="3D045C"/>
                </a:solidFill>
              </a:rPr>
              <a:t> науки</a:t>
            </a:r>
          </a:p>
        </p:txBody>
      </p:sp>
      <p:sp>
        <p:nvSpPr>
          <p:cNvPr id="3" name="Місце для вмісту 2"/>
          <p:cNvSpPr>
            <a:spLocks noGrp="1"/>
          </p:cNvSpPr>
          <p:nvPr>
            <p:ph idx="1"/>
          </p:nvPr>
        </p:nvSpPr>
        <p:spPr>
          <a:xfrm>
            <a:off x="457200" y="1600200"/>
            <a:ext cx="8229600" cy="4972072"/>
          </a:xfrm>
        </p:spPr>
        <p:txBody>
          <a:bodyPr>
            <a:normAutofit fontScale="70000" lnSpcReduction="20000"/>
          </a:bodyPr>
          <a:lstStyle/>
          <a:p>
            <a:pPr lvl="0">
              <a:buClr>
                <a:srgbClr val="3D045C"/>
              </a:buClr>
            </a:pPr>
            <a:r>
              <a:rPr lang="ru-RU" i="1" dirty="0" err="1"/>
              <a:t>кожна</a:t>
            </a:r>
            <a:r>
              <a:rPr lang="ru-RU" i="1" dirty="0"/>
              <a:t> </a:t>
            </a:r>
            <a:r>
              <a:rPr lang="ru-RU" i="1" dirty="0" err="1"/>
              <a:t>психічно</a:t>
            </a:r>
            <a:r>
              <a:rPr lang="ru-RU" i="1" dirty="0"/>
              <a:t> нормальна </a:t>
            </a:r>
            <a:r>
              <a:rPr lang="ru-RU" i="1" dirty="0" err="1"/>
              <a:t>дитина</a:t>
            </a:r>
            <a:r>
              <a:rPr lang="ru-RU" i="1" dirty="0"/>
              <a:t> в </a:t>
            </a:r>
            <a:r>
              <a:rPr lang="ru-RU" i="1" dirty="0" err="1"/>
              <a:t>чомусь</a:t>
            </a:r>
            <a:r>
              <a:rPr lang="ru-RU" i="1" dirty="0"/>
              <a:t> </a:t>
            </a:r>
            <a:r>
              <a:rPr lang="ru-RU" i="1" dirty="0" err="1"/>
              <a:t>здібна</a:t>
            </a:r>
            <a:r>
              <a:rPr lang="ru-RU" i="1" dirty="0"/>
              <a:t> </a:t>
            </a:r>
            <a:r>
              <a:rPr lang="ru-RU" dirty="0"/>
              <a:t>(</a:t>
            </a:r>
            <a:r>
              <a:rPr lang="ru-RU" dirty="0" err="1"/>
              <a:t>можливо</a:t>
            </a:r>
            <a:r>
              <a:rPr lang="ru-RU" dirty="0"/>
              <a:t>, не в </a:t>
            </a:r>
            <a:r>
              <a:rPr lang="ru-RU" dirty="0" err="1"/>
              <a:t>математиці</a:t>
            </a:r>
            <a:r>
              <a:rPr lang="ru-RU" dirty="0"/>
              <a:t>, </a:t>
            </a:r>
            <a:r>
              <a:rPr lang="ru-RU" dirty="0" err="1"/>
              <a:t>мовленні</a:t>
            </a:r>
            <a:r>
              <a:rPr lang="ru-RU" dirty="0"/>
              <a:t> </a:t>
            </a:r>
            <a:r>
              <a:rPr lang="ru-RU" dirty="0" err="1"/>
              <a:t>чи</a:t>
            </a:r>
            <a:r>
              <a:rPr lang="ru-RU" dirty="0"/>
              <a:t> </a:t>
            </a:r>
            <a:r>
              <a:rPr lang="ru-RU" dirty="0" err="1"/>
              <a:t>художній</a:t>
            </a:r>
            <a:r>
              <a:rPr lang="ru-RU" dirty="0"/>
              <a:t> </a:t>
            </a:r>
            <a:r>
              <a:rPr lang="ru-RU" dirty="0" err="1"/>
              <a:t>діяльності</a:t>
            </a:r>
            <a:r>
              <a:rPr lang="ru-RU" dirty="0"/>
              <a:t>; </a:t>
            </a:r>
            <a:r>
              <a:rPr lang="ru-RU" dirty="0" err="1"/>
              <a:t>це</a:t>
            </a:r>
            <a:r>
              <a:rPr lang="ru-RU" dirty="0"/>
              <a:t> </a:t>
            </a:r>
            <a:r>
              <a:rPr lang="ru-RU" dirty="0" err="1"/>
              <a:t>може</a:t>
            </a:r>
            <a:r>
              <a:rPr lang="ru-RU" dirty="0"/>
              <a:t> </a:t>
            </a:r>
            <a:r>
              <a:rPr lang="ru-RU" dirty="0" err="1"/>
              <a:t>стосуватися</a:t>
            </a:r>
            <a:r>
              <a:rPr lang="ru-RU" dirty="0"/>
              <a:t> </a:t>
            </a:r>
            <a:r>
              <a:rPr lang="ru-RU" dirty="0" err="1"/>
              <a:t>її</a:t>
            </a:r>
            <a:r>
              <a:rPr lang="ru-RU" dirty="0"/>
              <a:t> </a:t>
            </a:r>
            <a:r>
              <a:rPr lang="ru-RU" dirty="0" err="1"/>
              <a:t>організаційних</a:t>
            </a:r>
            <a:r>
              <a:rPr lang="ru-RU" dirty="0"/>
              <a:t> </a:t>
            </a:r>
            <a:r>
              <a:rPr lang="ru-RU" dirty="0" err="1"/>
              <a:t>умінь</a:t>
            </a:r>
            <a:r>
              <a:rPr lang="ru-RU" dirty="0"/>
              <a:t>, </a:t>
            </a:r>
            <a:r>
              <a:rPr lang="ru-RU" dirty="0" err="1"/>
              <a:t>чутливості</a:t>
            </a:r>
            <a:r>
              <a:rPr lang="ru-RU" dirty="0"/>
              <a:t> та </a:t>
            </a:r>
            <a:r>
              <a:rPr lang="ru-RU" dirty="0" err="1"/>
              <a:t>чуйності</a:t>
            </a:r>
            <a:r>
              <a:rPr lang="ru-RU" dirty="0"/>
              <a:t>, </a:t>
            </a:r>
            <a:r>
              <a:rPr lang="ru-RU" dirty="0" err="1"/>
              <a:t>практичної</a:t>
            </a:r>
            <a:r>
              <a:rPr lang="ru-RU" dirty="0"/>
              <a:t> </a:t>
            </a:r>
            <a:r>
              <a:rPr lang="ru-RU" dirty="0" err="1"/>
              <a:t>вправності</a:t>
            </a:r>
            <a:r>
              <a:rPr lang="ru-RU" dirty="0"/>
              <a:t> </a:t>
            </a:r>
            <a:r>
              <a:rPr lang="ru-RU" dirty="0" err="1"/>
              <a:t>тощо</a:t>
            </a:r>
            <a:r>
              <a:rPr lang="ru-RU" dirty="0"/>
              <a:t>); </a:t>
            </a:r>
          </a:p>
          <a:p>
            <a:pPr lvl="0">
              <a:buClr>
                <a:srgbClr val="3D045C"/>
              </a:buClr>
            </a:pPr>
            <a:r>
              <a:rPr lang="ru-RU" dirty="0" err="1"/>
              <a:t>значний</a:t>
            </a:r>
            <a:r>
              <a:rPr lang="ru-RU" dirty="0"/>
              <a:t> </a:t>
            </a:r>
            <a:r>
              <a:rPr lang="ru-RU" dirty="0" err="1"/>
              <a:t>обсяг</a:t>
            </a:r>
            <a:r>
              <a:rPr lang="ru-RU" dirty="0"/>
              <a:t> </a:t>
            </a:r>
            <a:r>
              <a:rPr lang="ru-RU" dirty="0" err="1"/>
              <a:t>знань</a:t>
            </a:r>
            <a:r>
              <a:rPr lang="ru-RU" dirty="0"/>
              <a:t>, </a:t>
            </a:r>
            <a:r>
              <a:rPr lang="ru-RU" dirty="0" err="1"/>
              <a:t>умінь</a:t>
            </a:r>
            <a:r>
              <a:rPr lang="ru-RU" dirty="0"/>
              <a:t> та </a:t>
            </a:r>
            <a:r>
              <a:rPr lang="ru-RU" dirty="0" err="1"/>
              <a:t>навичок</a:t>
            </a:r>
            <a:r>
              <a:rPr lang="ru-RU" dirty="0"/>
              <a:t> не </a:t>
            </a:r>
            <a:r>
              <a:rPr lang="ru-RU" dirty="0" err="1"/>
              <a:t>є</a:t>
            </a:r>
            <a:r>
              <a:rPr lang="ru-RU" dirty="0"/>
              <a:t> </a:t>
            </a:r>
            <a:r>
              <a:rPr lang="ru-RU" dirty="0" err="1"/>
              <a:t>безпосереднім</a:t>
            </a:r>
            <a:r>
              <a:rPr lang="ru-RU" dirty="0"/>
              <a:t> </a:t>
            </a:r>
            <a:r>
              <a:rPr lang="ru-RU" dirty="0" err="1"/>
              <a:t>показником</a:t>
            </a:r>
            <a:r>
              <a:rPr lang="ru-RU" dirty="0"/>
              <a:t> </a:t>
            </a:r>
            <a:r>
              <a:rPr lang="ru-RU" dirty="0" err="1"/>
              <a:t>здібності</a:t>
            </a:r>
            <a:r>
              <a:rPr lang="ru-RU" dirty="0"/>
              <a:t> </a:t>
            </a:r>
            <a:r>
              <a:rPr lang="ru-RU" dirty="0" err="1"/>
              <a:t>дитини</a:t>
            </a:r>
            <a:r>
              <a:rPr lang="ru-RU" dirty="0"/>
              <a:t>; таким </a:t>
            </a:r>
            <a:r>
              <a:rPr lang="ru-RU" dirty="0" err="1"/>
              <a:t>показником</a:t>
            </a:r>
            <a:r>
              <a:rPr lang="ru-RU" dirty="0"/>
              <a:t> </a:t>
            </a:r>
            <a:r>
              <a:rPr lang="ru-RU" dirty="0" err="1"/>
              <a:t>є</a:t>
            </a:r>
            <a:r>
              <a:rPr lang="ru-RU" dirty="0"/>
              <a:t> </a:t>
            </a:r>
            <a:r>
              <a:rPr lang="ru-RU" i="1" dirty="0" err="1"/>
              <a:t>здатність</a:t>
            </a:r>
            <a:r>
              <a:rPr lang="ru-RU" i="1" dirty="0"/>
              <a:t> </a:t>
            </a:r>
            <a:r>
              <a:rPr lang="ru-RU" i="1" dirty="0" err="1"/>
              <a:t>дошкільника</a:t>
            </a:r>
            <a:r>
              <a:rPr lang="ru-RU" dirty="0"/>
              <a:t> </a:t>
            </a:r>
            <a:r>
              <a:rPr lang="ru-RU" i="1" dirty="0"/>
              <a:t>легко, </a:t>
            </a:r>
            <a:r>
              <a:rPr lang="ru-RU" i="1" dirty="0" err="1"/>
              <a:t>швидко</a:t>
            </a:r>
            <a:r>
              <a:rPr lang="ru-RU" i="1" dirty="0"/>
              <a:t>, без </a:t>
            </a:r>
            <a:r>
              <a:rPr lang="ru-RU" i="1" dirty="0" err="1"/>
              <a:t>труднощів</a:t>
            </a:r>
            <a:r>
              <a:rPr lang="ru-RU" i="1" dirty="0"/>
              <a:t> </a:t>
            </a:r>
            <a:r>
              <a:rPr lang="ru-RU" i="1" dirty="0" err="1"/>
              <a:t>набувати</a:t>
            </a:r>
            <a:r>
              <a:rPr lang="ru-RU" i="1" dirty="0"/>
              <a:t> </a:t>
            </a:r>
            <a:r>
              <a:rPr lang="ru-RU" dirty="0" err="1"/>
              <a:t>їх</a:t>
            </a:r>
            <a:r>
              <a:rPr lang="ru-RU" dirty="0"/>
              <a:t>,</a:t>
            </a:r>
            <a:r>
              <a:rPr lang="ru-RU" i="1" dirty="0"/>
              <a:t> </a:t>
            </a:r>
            <a:r>
              <a:rPr lang="ru-RU" dirty="0"/>
              <a:t> </a:t>
            </a:r>
            <a:r>
              <a:rPr lang="ru-RU" dirty="0" err="1"/>
              <a:t>уміло</a:t>
            </a:r>
            <a:r>
              <a:rPr lang="ru-RU" dirty="0"/>
              <a:t> </a:t>
            </a:r>
            <a:r>
              <a:rPr lang="ru-RU" dirty="0" err="1"/>
              <a:t>застосовувати</a:t>
            </a:r>
            <a:r>
              <a:rPr lang="ru-RU" dirty="0"/>
              <a:t> в </a:t>
            </a:r>
            <a:r>
              <a:rPr lang="ru-RU" dirty="0" err="1"/>
              <a:t>різних</a:t>
            </a:r>
            <a:r>
              <a:rPr lang="ru-RU" dirty="0"/>
              <a:t> </a:t>
            </a:r>
            <a:r>
              <a:rPr lang="ru-RU" dirty="0" err="1"/>
              <a:t>життєвих</a:t>
            </a:r>
            <a:r>
              <a:rPr lang="ru-RU" dirty="0"/>
              <a:t> </a:t>
            </a:r>
            <a:r>
              <a:rPr lang="ru-RU" dirty="0" err="1"/>
              <a:t>ситуаціях</a:t>
            </a:r>
            <a:r>
              <a:rPr lang="ru-RU" dirty="0"/>
              <a:t>, </a:t>
            </a:r>
            <a:r>
              <a:rPr lang="ru-RU" dirty="0" err="1"/>
              <a:t>досягати</a:t>
            </a:r>
            <a:r>
              <a:rPr lang="ru-RU" dirty="0"/>
              <a:t> за </a:t>
            </a:r>
            <a:r>
              <a:rPr lang="ru-RU" dirty="0" err="1"/>
              <a:t>їх</a:t>
            </a:r>
            <a:r>
              <a:rPr lang="ru-RU" dirty="0"/>
              <a:t> </a:t>
            </a:r>
            <a:r>
              <a:rPr lang="ru-RU" dirty="0" err="1"/>
              <a:t>допомогою</a:t>
            </a:r>
            <a:r>
              <a:rPr lang="ru-RU" dirty="0"/>
              <a:t> </a:t>
            </a:r>
            <a:r>
              <a:rPr lang="ru-RU" dirty="0" err="1"/>
              <a:t>успіху</a:t>
            </a:r>
            <a:r>
              <a:rPr lang="ru-RU" dirty="0" smtClean="0"/>
              <a:t>;</a:t>
            </a:r>
          </a:p>
          <a:p>
            <a:pPr lvl="0">
              <a:buClr>
                <a:srgbClr val="3D045C"/>
              </a:buClr>
            </a:pPr>
            <a:r>
              <a:rPr lang="ru-RU" dirty="0"/>
              <a:t>комплексно </a:t>
            </a:r>
            <a:r>
              <a:rPr lang="ru-RU" dirty="0" err="1"/>
              <a:t>організоване</a:t>
            </a:r>
            <a:r>
              <a:rPr lang="ru-RU" dirty="0"/>
              <a:t> </a:t>
            </a:r>
            <a:r>
              <a:rPr lang="ru-RU" dirty="0" err="1"/>
              <a:t>розвивальне</a:t>
            </a:r>
            <a:r>
              <a:rPr lang="ru-RU" dirty="0"/>
              <a:t> </a:t>
            </a:r>
            <a:r>
              <a:rPr lang="ru-RU" dirty="0" err="1"/>
              <a:t>середовище</a:t>
            </a:r>
            <a:r>
              <a:rPr lang="ru-RU" dirty="0"/>
              <a:t> </a:t>
            </a:r>
            <a:r>
              <a:rPr lang="ru-RU" dirty="0" err="1"/>
              <a:t>зумовлює</a:t>
            </a:r>
            <a:r>
              <a:rPr lang="ru-RU" dirty="0"/>
              <a:t> </a:t>
            </a:r>
            <a:r>
              <a:rPr lang="ru-RU" i="1" dirty="0" err="1"/>
              <a:t>виявлення</a:t>
            </a:r>
            <a:r>
              <a:rPr lang="ru-RU" i="1" dirty="0"/>
              <a:t> </a:t>
            </a:r>
            <a:r>
              <a:rPr lang="ru-RU" i="1" dirty="0" err="1"/>
              <a:t>всіх</a:t>
            </a:r>
            <a:r>
              <a:rPr lang="ru-RU" i="1" dirty="0"/>
              <a:t> </a:t>
            </a:r>
            <a:r>
              <a:rPr lang="ru-RU" i="1" dirty="0" err="1"/>
              <a:t>потенційно</a:t>
            </a:r>
            <a:r>
              <a:rPr lang="ru-RU" i="1" dirty="0"/>
              <a:t> </a:t>
            </a:r>
            <a:r>
              <a:rPr lang="ru-RU" i="1" dirty="0" err="1"/>
              <a:t>можливих</a:t>
            </a:r>
            <a:r>
              <a:rPr lang="ru-RU" i="1" dirty="0"/>
              <a:t> </a:t>
            </a:r>
            <a:r>
              <a:rPr lang="ru-RU" i="1" dirty="0" err="1"/>
              <a:t>здібностей</a:t>
            </a:r>
            <a:r>
              <a:rPr lang="ru-RU" i="1" dirty="0"/>
              <a:t> </a:t>
            </a:r>
            <a:r>
              <a:rPr lang="ru-RU" i="1" dirty="0" err="1"/>
              <a:t>дитини</a:t>
            </a:r>
            <a:r>
              <a:rPr lang="ru-RU" i="1" dirty="0"/>
              <a:t>: </a:t>
            </a:r>
            <a:r>
              <a:rPr lang="ru-RU" dirty="0" err="1"/>
              <a:t>внутрішньо</a:t>
            </a:r>
            <a:r>
              <a:rPr lang="ru-RU" dirty="0"/>
              <a:t> </a:t>
            </a:r>
            <a:r>
              <a:rPr lang="ru-RU" dirty="0" err="1"/>
              <a:t>особистісних</a:t>
            </a:r>
            <a:r>
              <a:rPr lang="ru-RU" dirty="0"/>
              <a:t> (</a:t>
            </a:r>
            <a:r>
              <a:rPr lang="ru-RU" dirty="0" err="1"/>
              <a:t>чуттєвих</a:t>
            </a:r>
            <a:r>
              <a:rPr lang="ru-RU" dirty="0"/>
              <a:t>), </a:t>
            </a:r>
            <a:r>
              <a:rPr lang="ru-RU" dirty="0" err="1"/>
              <a:t>міжособистісних</a:t>
            </a:r>
            <a:r>
              <a:rPr lang="ru-RU" dirty="0"/>
              <a:t> (</a:t>
            </a:r>
            <a:r>
              <a:rPr lang="ru-RU" dirty="0" err="1"/>
              <a:t>соціальних</a:t>
            </a:r>
            <a:r>
              <a:rPr lang="ru-RU" dirty="0"/>
              <a:t>), </a:t>
            </a:r>
            <a:r>
              <a:rPr lang="ru-RU" dirty="0" err="1"/>
              <a:t>просторових</a:t>
            </a:r>
            <a:r>
              <a:rPr lang="ru-RU" dirty="0"/>
              <a:t> (</a:t>
            </a:r>
            <a:r>
              <a:rPr lang="ru-RU" dirty="0" err="1"/>
              <a:t>візуальних</a:t>
            </a:r>
            <a:r>
              <a:rPr lang="ru-RU" dirty="0"/>
              <a:t>), </a:t>
            </a:r>
            <a:r>
              <a:rPr lang="ru-RU" dirty="0" err="1"/>
              <a:t>тілесно-кінестетичних</a:t>
            </a:r>
            <a:r>
              <a:rPr lang="ru-RU" dirty="0"/>
              <a:t> (</a:t>
            </a:r>
            <a:r>
              <a:rPr lang="ru-RU" dirty="0" err="1"/>
              <a:t>рухових</a:t>
            </a:r>
            <a:r>
              <a:rPr lang="ru-RU" dirty="0"/>
              <a:t>), </a:t>
            </a:r>
            <a:r>
              <a:rPr lang="ru-RU" dirty="0" err="1"/>
              <a:t>мовленнєвих</a:t>
            </a:r>
            <a:r>
              <a:rPr lang="ru-RU" dirty="0"/>
              <a:t>, </a:t>
            </a:r>
            <a:r>
              <a:rPr lang="ru-RU" dirty="0" err="1"/>
              <a:t>логіко-математичних</a:t>
            </a:r>
            <a:r>
              <a:rPr lang="ru-RU" dirty="0"/>
              <a:t>, </a:t>
            </a:r>
            <a:r>
              <a:rPr lang="ru-RU" dirty="0" err="1"/>
              <a:t>музичних</a:t>
            </a:r>
            <a:r>
              <a:rPr lang="ru-RU" dirty="0"/>
              <a:t>;</a:t>
            </a:r>
          </a:p>
          <a:p>
            <a:pPr lvl="0">
              <a:buClr>
                <a:srgbClr val="3D045C"/>
              </a:buClr>
            </a:pPr>
            <a:r>
              <a:rPr lang="ru-RU" dirty="0" err="1"/>
              <a:t>чим</a:t>
            </a:r>
            <a:r>
              <a:rPr lang="ru-RU" dirty="0"/>
              <a:t> </a:t>
            </a:r>
            <a:r>
              <a:rPr lang="ru-RU" i="1" dirty="0" err="1"/>
              <a:t>різноманітніше</a:t>
            </a:r>
            <a:r>
              <a:rPr lang="ru-RU" i="1" dirty="0"/>
              <a:t> </a:t>
            </a:r>
            <a:r>
              <a:rPr lang="ru-RU" dirty="0" err="1"/>
              <a:t>середовище</a:t>
            </a:r>
            <a:r>
              <a:rPr lang="ru-RU" dirty="0"/>
              <a:t>, в </a:t>
            </a:r>
            <a:r>
              <a:rPr lang="ru-RU" dirty="0" err="1"/>
              <a:t>якому</a:t>
            </a:r>
            <a:r>
              <a:rPr lang="ru-RU" dirty="0"/>
              <a:t> </a:t>
            </a:r>
            <a:r>
              <a:rPr lang="ru-RU" dirty="0" err="1"/>
              <a:t>перебуває</a:t>
            </a:r>
            <a:r>
              <a:rPr lang="ru-RU" dirty="0"/>
              <a:t> </a:t>
            </a:r>
            <a:r>
              <a:rPr lang="ru-RU" dirty="0" err="1"/>
              <a:t>дитина</a:t>
            </a:r>
            <a:r>
              <a:rPr lang="ru-RU" dirty="0"/>
              <a:t>, </a:t>
            </a:r>
            <a:r>
              <a:rPr lang="ru-RU" dirty="0" err="1"/>
              <a:t>тим</a:t>
            </a:r>
            <a:r>
              <a:rPr lang="ru-RU" dirty="0"/>
              <a:t> </a:t>
            </a:r>
            <a:r>
              <a:rPr lang="ru-RU" dirty="0" err="1"/>
              <a:t>яскравіше</a:t>
            </a:r>
            <a:r>
              <a:rPr lang="ru-RU" dirty="0"/>
              <a:t> </a:t>
            </a:r>
            <a:r>
              <a:rPr lang="ru-RU" dirty="0" err="1"/>
              <a:t>виявляються</a:t>
            </a:r>
            <a:r>
              <a:rPr lang="ru-RU" dirty="0"/>
              <a:t> </a:t>
            </a:r>
            <a:r>
              <a:rPr lang="ru-RU" dirty="0" err="1"/>
              <a:t>її</a:t>
            </a:r>
            <a:r>
              <a:rPr lang="ru-RU" dirty="0"/>
              <a:t> </a:t>
            </a:r>
            <a:r>
              <a:rPr lang="ru-RU" dirty="0" err="1"/>
              <a:t>здібності</a:t>
            </a:r>
            <a:r>
              <a:rPr lang="ru-RU" dirty="0"/>
              <a:t>, </a:t>
            </a:r>
            <a:r>
              <a:rPr lang="ru-RU" dirty="0" err="1"/>
              <a:t>активніша</a:t>
            </a:r>
            <a:r>
              <a:rPr lang="ru-RU" dirty="0"/>
              <a:t> </a:t>
            </a:r>
            <a:r>
              <a:rPr lang="ru-RU" dirty="0" err="1"/>
              <a:t>поведінка</a:t>
            </a:r>
            <a:r>
              <a:rPr lang="ru-RU"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solidFill>
                  <a:srgbClr val="3D045C"/>
                </a:solidFill>
              </a:rPr>
              <a:t>Закономірності формування здібностей дитини дошкільного віку</a:t>
            </a:r>
            <a:r>
              <a:rPr lang="ru-RU" sz="3600" b="1" dirty="0" smtClean="0">
                <a:solidFill>
                  <a:srgbClr val="3D045C"/>
                </a:solidFill>
              </a:rPr>
              <a:t> </a:t>
            </a:r>
            <a:endParaRPr lang="ru-RU" sz="3600" b="1" dirty="0">
              <a:solidFill>
                <a:srgbClr val="3D045C"/>
              </a:solidFill>
            </a:endParaRPr>
          </a:p>
        </p:txBody>
      </p:sp>
      <p:sp>
        <p:nvSpPr>
          <p:cNvPr id="3" name="Місце для вмісту 2"/>
          <p:cNvSpPr>
            <a:spLocks noGrp="1"/>
          </p:cNvSpPr>
          <p:nvPr>
            <p:ph idx="1"/>
          </p:nvPr>
        </p:nvSpPr>
        <p:spPr/>
        <p:txBody>
          <a:bodyPr>
            <a:normAutofit fontScale="92500" lnSpcReduction="20000"/>
          </a:bodyPr>
          <a:lstStyle/>
          <a:p>
            <a:pPr>
              <a:lnSpc>
                <a:spcPct val="90000"/>
              </a:lnSpc>
              <a:buClr>
                <a:srgbClr val="3D045C"/>
              </a:buClr>
            </a:pPr>
            <a:r>
              <a:rPr lang="uk-UA" dirty="0" smtClean="0"/>
              <a:t>Здібності дошкільників формуються у різноманітних видах діяльності. </a:t>
            </a:r>
          </a:p>
          <a:p>
            <a:pPr>
              <a:lnSpc>
                <a:spcPct val="90000"/>
              </a:lnSpc>
              <a:buClr>
                <a:srgbClr val="3D045C"/>
              </a:buClr>
            </a:pPr>
            <a:r>
              <a:rPr lang="uk-UA" dirty="0" smtClean="0"/>
              <a:t>У дошкільному віці діти починають розрізнятись за рівнем виявлення у них </a:t>
            </a:r>
            <a:r>
              <a:rPr lang="uk-UA" b="1" dirty="0" smtClean="0"/>
              <a:t>загальних здібностей</a:t>
            </a:r>
            <a:r>
              <a:rPr lang="uk-UA" dirty="0" smtClean="0"/>
              <a:t>: </a:t>
            </a:r>
            <a:r>
              <a:rPr lang="uk-UA" b="1" i="1" dirty="0" smtClean="0"/>
              <a:t>пізнавальних та практичних</a:t>
            </a:r>
            <a:r>
              <a:rPr lang="uk-UA" dirty="0" smtClean="0"/>
              <a:t>.</a:t>
            </a:r>
          </a:p>
          <a:p>
            <a:pPr>
              <a:lnSpc>
                <a:spcPct val="90000"/>
              </a:lnSpc>
              <a:buClr>
                <a:srgbClr val="3D045C"/>
              </a:buClr>
            </a:pPr>
            <a:r>
              <a:rPr lang="uk-UA" b="1" dirty="0" smtClean="0"/>
              <a:t>Пізнавальні здібності</a:t>
            </a:r>
            <a:r>
              <a:rPr lang="uk-UA" dirty="0" smtClean="0"/>
              <a:t> класифікують відповідно до окремих етапів пізнавального процесу: на етапі сприйняття інформації (</a:t>
            </a:r>
            <a:r>
              <a:rPr lang="uk-UA" b="1" i="1" dirty="0" smtClean="0"/>
              <a:t>сенсорні</a:t>
            </a:r>
            <a:r>
              <a:rPr lang="uk-UA" dirty="0" smtClean="0"/>
              <a:t>); на етапі аналізу, переробки інформації (</a:t>
            </a:r>
            <a:r>
              <a:rPr lang="uk-UA" b="1" i="1" dirty="0" smtClean="0"/>
              <a:t>інтелектуальні</a:t>
            </a:r>
            <a:r>
              <a:rPr lang="uk-UA" dirty="0" smtClean="0"/>
              <a:t>); на етапі практичного використання знань (</a:t>
            </a:r>
            <a:r>
              <a:rPr lang="uk-UA" b="1" i="1" dirty="0" smtClean="0"/>
              <a:t>творчі</a:t>
            </a:r>
            <a:r>
              <a:rPr lang="uk-UA" dirty="0" smtClean="0"/>
              <a:t>). </a:t>
            </a:r>
            <a:r>
              <a:rPr lang="ru-RU"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uk-UA" b="1" dirty="0" smtClean="0">
                <a:solidFill>
                  <a:srgbClr val="3D045C"/>
                </a:solidFill>
              </a:rPr>
              <a:t>Розвиток здібностей дошкільника</a:t>
            </a:r>
            <a:endParaRPr lang="ru-RU" b="1" dirty="0">
              <a:solidFill>
                <a:srgbClr val="3D045C"/>
              </a:solidFill>
            </a:endParaRPr>
          </a:p>
        </p:txBody>
      </p:sp>
      <p:sp>
        <p:nvSpPr>
          <p:cNvPr id="3" name="Місце для вмісту 2"/>
          <p:cNvSpPr>
            <a:spLocks noGrp="1"/>
          </p:cNvSpPr>
          <p:nvPr>
            <p:ph idx="1"/>
          </p:nvPr>
        </p:nvSpPr>
        <p:spPr>
          <a:xfrm>
            <a:off x="457200" y="1142984"/>
            <a:ext cx="8229600" cy="5286412"/>
          </a:xfrm>
        </p:spPr>
        <p:txBody>
          <a:bodyPr>
            <a:normAutofit fontScale="70000" lnSpcReduction="20000"/>
          </a:bodyPr>
          <a:lstStyle/>
          <a:p>
            <a:pPr>
              <a:lnSpc>
                <a:spcPct val="90000"/>
              </a:lnSpc>
              <a:buNone/>
            </a:pPr>
            <a:r>
              <a:rPr lang="uk-UA" i="1" dirty="0" smtClean="0"/>
              <a:t>Розвиток </a:t>
            </a:r>
            <a:r>
              <a:rPr lang="uk-UA" b="1" i="1" dirty="0" smtClean="0"/>
              <a:t>пізнавальних</a:t>
            </a:r>
            <a:r>
              <a:rPr lang="uk-UA" i="1" dirty="0" smtClean="0"/>
              <a:t> здібностей:</a:t>
            </a:r>
          </a:p>
          <a:p>
            <a:pPr>
              <a:lnSpc>
                <a:spcPct val="90000"/>
              </a:lnSpc>
              <a:buClr>
                <a:srgbClr val="3D045C"/>
              </a:buClr>
            </a:pPr>
            <a:r>
              <a:rPr lang="uk-UA" b="1" dirty="0" smtClean="0"/>
              <a:t>Сенсорні</a:t>
            </a:r>
            <a:r>
              <a:rPr lang="uk-UA" i="1" dirty="0" smtClean="0"/>
              <a:t> </a:t>
            </a:r>
            <a:r>
              <a:rPr lang="uk-UA" dirty="0" smtClean="0"/>
              <a:t>здібності розвиваються особливо інтенсивно у процесі засвоєння сенсорних еталонів у 3—4 роки.</a:t>
            </a:r>
          </a:p>
          <a:p>
            <a:pPr>
              <a:lnSpc>
                <a:spcPct val="90000"/>
              </a:lnSpc>
              <a:buClr>
                <a:srgbClr val="3D045C"/>
              </a:buClr>
            </a:pPr>
            <a:r>
              <a:rPr lang="uk-UA" dirty="0" smtClean="0"/>
              <a:t>Основу розвитку </a:t>
            </a:r>
            <a:r>
              <a:rPr lang="uk-UA" b="1" dirty="0" smtClean="0"/>
              <a:t>інтелектуальних здібностей</a:t>
            </a:r>
            <a:r>
              <a:rPr lang="uk-UA" dirty="0" smtClean="0"/>
              <a:t> складають дії наочного моделювання: заміщення, використання готових моделей і побудова моделі на основі встановлення відношень між замінником і заміщуваним об’єктом.</a:t>
            </a:r>
          </a:p>
          <a:p>
            <a:pPr>
              <a:lnSpc>
                <a:spcPct val="90000"/>
              </a:lnSpc>
              <a:buClr>
                <a:srgbClr val="3D045C"/>
              </a:buClr>
            </a:pPr>
            <a:r>
              <a:rPr lang="uk-UA" i="1" dirty="0" smtClean="0"/>
              <a:t>У </a:t>
            </a:r>
            <a:r>
              <a:rPr lang="uk-UA" b="1" dirty="0" smtClean="0"/>
              <a:t>творчих</a:t>
            </a:r>
            <a:r>
              <a:rPr lang="uk-UA" i="1" dirty="0" smtClean="0"/>
              <a:t> </a:t>
            </a:r>
            <a:r>
              <a:rPr lang="uk-UA" dirty="0" smtClean="0"/>
              <a:t>здібностях на перший план виходить уява.</a:t>
            </a:r>
          </a:p>
          <a:p>
            <a:pPr>
              <a:lnSpc>
                <a:spcPct val="90000"/>
              </a:lnSpc>
              <a:buNone/>
            </a:pPr>
            <a:r>
              <a:rPr lang="ru-RU" i="1" dirty="0" err="1" smtClean="0"/>
              <a:t>Розвиток</a:t>
            </a:r>
            <a:r>
              <a:rPr lang="ru-RU" i="1" dirty="0" smtClean="0"/>
              <a:t> </a:t>
            </a:r>
            <a:r>
              <a:rPr lang="ru-RU" b="1" i="1" dirty="0" err="1" smtClean="0"/>
              <a:t>практичних</a:t>
            </a:r>
            <a:r>
              <a:rPr lang="ru-RU" i="1" dirty="0" smtClean="0"/>
              <a:t> </a:t>
            </a:r>
            <a:r>
              <a:rPr lang="ru-RU" i="1" dirty="0" err="1" smtClean="0"/>
              <a:t>здібностей</a:t>
            </a:r>
            <a:r>
              <a:rPr lang="ru-RU" dirty="0" smtClean="0"/>
              <a:t>:</a:t>
            </a:r>
          </a:p>
          <a:p>
            <a:pPr>
              <a:lnSpc>
                <a:spcPct val="90000"/>
              </a:lnSpc>
              <a:buClr>
                <a:srgbClr val="3D045C"/>
              </a:buClr>
            </a:pPr>
            <a:r>
              <a:rPr lang="ru-RU" dirty="0" err="1" smtClean="0"/>
              <a:t>практичні</a:t>
            </a:r>
            <a:r>
              <a:rPr lang="ru-RU" dirty="0" smtClean="0"/>
              <a:t> </a:t>
            </a:r>
            <a:r>
              <a:rPr lang="ru-RU" dirty="0" err="1" smtClean="0"/>
              <a:t>здібності</a:t>
            </a:r>
            <a:r>
              <a:rPr lang="ru-RU" dirty="0" smtClean="0"/>
              <a:t> </a:t>
            </a:r>
            <a:r>
              <a:rPr lang="ru-RU" dirty="0" err="1" smtClean="0"/>
              <a:t>проявляються</a:t>
            </a:r>
            <a:r>
              <a:rPr lang="ru-RU" dirty="0" smtClean="0"/>
              <a:t> у </a:t>
            </a:r>
            <a:r>
              <a:rPr lang="ru-RU" dirty="0" err="1" smtClean="0"/>
              <a:t>руховій</a:t>
            </a:r>
            <a:r>
              <a:rPr lang="ru-RU" dirty="0" smtClean="0"/>
              <a:t> </a:t>
            </a:r>
            <a:r>
              <a:rPr lang="ru-RU" dirty="0" err="1" smtClean="0"/>
              <a:t>активності</a:t>
            </a:r>
            <a:r>
              <a:rPr lang="ru-RU" dirty="0" smtClean="0"/>
              <a:t> </a:t>
            </a:r>
            <a:r>
              <a:rPr lang="ru-RU" dirty="0" err="1" smtClean="0"/>
              <a:t>дітей</a:t>
            </a:r>
            <a:r>
              <a:rPr lang="ru-RU" dirty="0" smtClean="0"/>
              <a:t> як </a:t>
            </a:r>
            <a:r>
              <a:rPr lang="ru-RU" dirty="0" err="1" smtClean="0"/>
              <a:t>висока</a:t>
            </a:r>
            <a:r>
              <a:rPr lang="ru-RU" dirty="0" smtClean="0"/>
              <a:t> </a:t>
            </a:r>
            <a:r>
              <a:rPr lang="ru-RU" dirty="0" err="1" smtClean="0"/>
              <a:t>гнучкість</a:t>
            </a:r>
            <a:r>
              <a:rPr lang="ru-RU" dirty="0" smtClean="0"/>
              <a:t> </a:t>
            </a:r>
            <a:r>
              <a:rPr lang="ru-RU" dirty="0" err="1" smtClean="0"/>
              <a:t>тіла</a:t>
            </a:r>
            <a:r>
              <a:rPr lang="ru-RU" dirty="0" smtClean="0"/>
              <a:t>, </a:t>
            </a:r>
            <a:r>
              <a:rPr lang="ru-RU" dirty="0" err="1" smtClean="0"/>
              <a:t>спритність</a:t>
            </a:r>
            <a:r>
              <a:rPr lang="ru-RU" dirty="0" smtClean="0"/>
              <a:t> </a:t>
            </a:r>
            <a:r>
              <a:rPr lang="ru-RU" dirty="0" err="1" smtClean="0"/>
              <a:t>і</a:t>
            </a:r>
            <a:r>
              <a:rPr lang="ru-RU" dirty="0" smtClean="0"/>
              <a:t> </a:t>
            </a:r>
            <a:r>
              <a:rPr lang="ru-RU" dirty="0" err="1" smtClean="0"/>
              <a:t>граціозність</a:t>
            </a:r>
            <a:r>
              <a:rPr lang="ru-RU" dirty="0" smtClean="0"/>
              <a:t> </a:t>
            </a:r>
            <a:r>
              <a:rPr lang="ru-RU" dirty="0" err="1" smtClean="0"/>
              <a:t>рухів</a:t>
            </a:r>
            <a:r>
              <a:rPr lang="ru-RU" dirty="0" smtClean="0"/>
              <a:t>, </a:t>
            </a:r>
            <a:r>
              <a:rPr lang="ru-RU" dirty="0" err="1" smtClean="0"/>
              <a:t>висока</a:t>
            </a:r>
            <a:r>
              <a:rPr lang="ru-RU" dirty="0" smtClean="0"/>
              <a:t> </a:t>
            </a:r>
            <a:r>
              <a:rPr lang="ru-RU" dirty="0" err="1" smtClean="0"/>
              <a:t>здатність</a:t>
            </a:r>
            <a:r>
              <a:rPr lang="ru-RU" dirty="0" smtClean="0"/>
              <a:t> до </a:t>
            </a:r>
            <a:r>
              <a:rPr lang="ru-RU" dirty="0" err="1" smtClean="0"/>
              <a:t>наслідування</a:t>
            </a:r>
            <a:r>
              <a:rPr lang="ru-RU" dirty="0" smtClean="0"/>
              <a:t> </a:t>
            </a:r>
            <a:r>
              <a:rPr lang="ru-RU" dirty="0" err="1" smtClean="0"/>
              <a:t>складних</a:t>
            </a:r>
            <a:r>
              <a:rPr lang="ru-RU" dirty="0" smtClean="0"/>
              <a:t> систем </a:t>
            </a:r>
            <a:r>
              <a:rPr lang="ru-RU" dirty="0" err="1" smtClean="0"/>
              <a:t>рухів</a:t>
            </a:r>
            <a:r>
              <a:rPr lang="ru-RU" dirty="0" smtClean="0"/>
              <a:t>; </a:t>
            </a:r>
            <a:r>
              <a:rPr lang="ru-RU" dirty="0" err="1" smtClean="0"/>
              <a:t>ці</a:t>
            </a:r>
            <a:r>
              <a:rPr lang="ru-RU" dirty="0" smtClean="0"/>
              <a:t> </a:t>
            </a:r>
            <a:r>
              <a:rPr lang="ru-RU" dirty="0" err="1" smtClean="0"/>
              <a:t>здібності</a:t>
            </a:r>
            <a:r>
              <a:rPr lang="ru-RU" dirty="0" smtClean="0"/>
              <a:t> лежать в </a:t>
            </a:r>
            <a:r>
              <a:rPr lang="ru-RU" dirty="0" err="1" smtClean="0"/>
              <a:t>основі</a:t>
            </a:r>
            <a:r>
              <a:rPr lang="ru-RU" dirty="0" smtClean="0"/>
              <a:t> </a:t>
            </a:r>
            <a:r>
              <a:rPr lang="ru-RU" dirty="0" err="1" smtClean="0"/>
              <a:t>виконання</a:t>
            </a:r>
            <a:r>
              <a:rPr lang="ru-RU" dirty="0" smtClean="0"/>
              <a:t> </a:t>
            </a:r>
            <a:r>
              <a:rPr lang="ru-RU" b="1" dirty="0" err="1" smtClean="0"/>
              <a:t>спортивних</a:t>
            </a:r>
            <a:r>
              <a:rPr lang="ru-RU" b="1" dirty="0" smtClean="0"/>
              <a:t> </a:t>
            </a:r>
            <a:r>
              <a:rPr lang="ru-RU" b="1" dirty="0" err="1" smtClean="0"/>
              <a:t>видів</a:t>
            </a:r>
            <a:r>
              <a:rPr lang="ru-RU" b="1" dirty="0" smtClean="0"/>
              <a:t> </a:t>
            </a:r>
            <a:r>
              <a:rPr lang="ru-RU" b="1" dirty="0" err="1" smtClean="0"/>
              <a:t>діяльності</a:t>
            </a:r>
            <a:r>
              <a:rPr lang="ru-RU" b="1" dirty="0" smtClean="0"/>
              <a:t>, </a:t>
            </a:r>
            <a:r>
              <a:rPr lang="ru-RU" b="1" dirty="0" err="1" smtClean="0"/>
              <a:t>танців</a:t>
            </a:r>
            <a:r>
              <a:rPr lang="ru-RU" b="1" dirty="0" smtClean="0"/>
              <a:t>, балету. </a:t>
            </a:r>
          </a:p>
          <a:p>
            <a:pPr>
              <a:lnSpc>
                <a:spcPct val="90000"/>
              </a:lnSpc>
              <a:buClr>
                <a:srgbClr val="3D045C"/>
              </a:buClr>
            </a:pPr>
            <a:r>
              <a:rPr lang="uk-UA" dirty="0" smtClean="0"/>
              <a:t>У спілкуванні з ровесниками, досить яскраво виявляються </a:t>
            </a:r>
            <a:r>
              <a:rPr lang="uk-UA" b="1" dirty="0" smtClean="0"/>
              <a:t>організаторські (лідерські)</a:t>
            </a:r>
            <a:r>
              <a:rPr lang="uk-UA" dirty="0" smtClean="0"/>
              <a:t> здібності.</a:t>
            </a:r>
          </a:p>
          <a:p>
            <a:pPr>
              <a:lnSpc>
                <a:spcPct val="90000"/>
              </a:lnSpc>
              <a:buNone/>
            </a:pPr>
            <a:r>
              <a:rPr lang="uk-UA" dirty="0" smtClean="0"/>
              <a:t>Тісний зв’язок пізнавальних здібностей з практичними виявляється у </a:t>
            </a:r>
            <a:r>
              <a:rPr lang="uk-UA" i="1" dirty="0" smtClean="0"/>
              <a:t>конструктивно-технічній</a:t>
            </a:r>
            <a:r>
              <a:rPr lang="uk-UA" dirty="0" smtClean="0"/>
              <a:t> діяльності.</a:t>
            </a:r>
            <a:r>
              <a:rPr lang="ru-RU" sz="3600" dirty="0" smtClean="0"/>
              <a:t> </a:t>
            </a:r>
            <a:r>
              <a:rPr lang="ru-RU" sz="28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rgbClr val="3D045C"/>
                </a:solidFill>
              </a:rPr>
              <a:t>Передумови розвитку спеціальних здібностей</a:t>
            </a:r>
            <a:endParaRPr lang="ru-RU" b="1" dirty="0">
              <a:solidFill>
                <a:srgbClr val="3D045C"/>
              </a:solidFill>
            </a:endParaRPr>
          </a:p>
        </p:txBody>
      </p:sp>
      <p:sp>
        <p:nvSpPr>
          <p:cNvPr id="3" name="Місце для вмісту 2"/>
          <p:cNvSpPr>
            <a:spLocks noGrp="1"/>
          </p:cNvSpPr>
          <p:nvPr>
            <p:ph idx="1"/>
          </p:nvPr>
        </p:nvSpPr>
        <p:spPr/>
        <p:txBody>
          <a:bodyPr>
            <a:normAutofit fontScale="92500" lnSpcReduction="20000"/>
          </a:bodyPr>
          <a:lstStyle/>
          <a:p>
            <a:pPr>
              <a:lnSpc>
                <a:spcPct val="90000"/>
              </a:lnSpc>
              <a:buNone/>
            </a:pPr>
            <a:r>
              <a:rPr lang="uk-UA" dirty="0" smtClean="0"/>
              <a:t>У багатьох дітей досить рано виявляються </a:t>
            </a:r>
            <a:r>
              <a:rPr lang="uk-UA" b="1" dirty="0" smtClean="0"/>
              <a:t>спеціальні здібності:</a:t>
            </a:r>
          </a:p>
          <a:p>
            <a:pPr>
              <a:lnSpc>
                <a:spcPct val="90000"/>
              </a:lnSpc>
              <a:buClr>
                <a:srgbClr val="3D045C"/>
              </a:buClr>
            </a:pPr>
            <a:r>
              <a:rPr lang="ru-RU" b="1" i="1" dirty="0" err="1" smtClean="0"/>
              <a:t>Художні</a:t>
            </a:r>
            <a:r>
              <a:rPr lang="ru-RU" dirty="0" smtClean="0"/>
              <a:t> (</a:t>
            </a:r>
            <a:r>
              <a:rPr lang="ru-RU" dirty="0" err="1" smtClean="0"/>
              <a:t>образотворчі</a:t>
            </a:r>
            <a:r>
              <a:rPr lang="ru-RU" dirty="0" smtClean="0"/>
              <a:t>, </a:t>
            </a:r>
            <a:r>
              <a:rPr lang="ru-RU" dirty="0" err="1" smtClean="0"/>
              <a:t>декоративно-прикладні</a:t>
            </a:r>
            <a:r>
              <a:rPr lang="ru-RU" dirty="0" smtClean="0"/>
              <a:t>);</a:t>
            </a:r>
          </a:p>
          <a:p>
            <a:pPr>
              <a:lnSpc>
                <a:spcPct val="90000"/>
              </a:lnSpc>
              <a:buClr>
                <a:srgbClr val="3D045C"/>
              </a:buClr>
            </a:pPr>
            <a:r>
              <a:rPr lang="ru-RU" b="1" i="1" dirty="0" err="1" smtClean="0"/>
              <a:t>Музичні</a:t>
            </a:r>
            <a:r>
              <a:rPr lang="ru-RU" dirty="0" smtClean="0"/>
              <a:t>;</a:t>
            </a:r>
          </a:p>
          <a:p>
            <a:pPr>
              <a:lnSpc>
                <a:spcPct val="90000"/>
              </a:lnSpc>
              <a:buClr>
                <a:srgbClr val="3D045C"/>
              </a:buClr>
            </a:pPr>
            <a:r>
              <a:rPr lang="uk-UA" b="1" i="1" dirty="0" smtClean="0"/>
              <a:t>Математичні</a:t>
            </a:r>
            <a:r>
              <a:rPr lang="uk-UA" dirty="0" smtClean="0"/>
              <a:t>;</a:t>
            </a:r>
            <a:endParaRPr lang="ru-RU" dirty="0" smtClean="0"/>
          </a:p>
          <a:p>
            <a:pPr>
              <a:lnSpc>
                <a:spcPct val="90000"/>
              </a:lnSpc>
              <a:buClr>
                <a:srgbClr val="3D045C"/>
              </a:buClr>
            </a:pPr>
            <a:r>
              <a:rPr lang="ru-RU" dirty="0" smtClean="0"/>
              <a:t> </a:t>
            </a:r>
            <a:r>
              <a:rPr lang="ru-RU" b="1" i="1" dirty="0" err="1" smtClean="0"/>
              <a:t>Театрально-мовні</a:t>
            </a:r>
            <a:r>
              <a:rPr lang="ru-RU" dirty="0" smtClean="0"/>
              <a:t> (</a:t>
            </a:r>
            <a:r>
              <a:rPr lang="ru-RU" dirty="0" err="1" smtClean="0"/>
              <a:t>акторські</a:t>
            </a:r>
            <a:r>
              <a:rPr lang="ru-RU" dirty="0" smtClean="0"/>
              <a:t>, </a:t>
            </a:r>
            <a:r>
              <a:rPr lang="ru-RU" dirty="0" err="1" smtClean="0"/>
              <a:t>літературні</a:t>
            </a:r>
            <a:r>
              <a:rPr lang="ru-RU" dirty="0" smtClean="0"/>
              <a:t>).</a:t>
            </a:r>
          </a:p>
          <a:p>
            <a:pPr>
              <a:lnSpc>
                <a:spcPct val="90000"/>
              </a:lnSpc>
              <a:buNone/>
            </a:pPr>
            <a:r>
              <a:rPr lang="uk-UA" dirty="0" smtClean="0"/>
              <a:t>Спеціальні здібності мають спільну основу: певний рівень розвитку пізнавальних процесів, технічних умінь, а також емоційної чутливості й сприйнятливості</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3D045C"/>
                </a:solidFill>
              </a:rPr>
              <a:t>ПСИХОЛОГО-ПЕДАГОГІЧНІ СИСТЕМИ РОЗВИТКУ ОБДАРОВАНИХ ДОШКІЛЬНИКІВ</a:t>
            </a:r>
          </a:p>
        </p:txBody>
      </p:sp>
      <p:sp>
        <p:nvSpPr>
          <p:cNvPr id="3" name="Місце для вмісту 2"/>
          <p:cNvSpPr>
            <a:spLocks noGrp="1"/>
          </p:cNvSpPr>
          <p:nvPr>
            <p:ph idx="1"/>
          </p:nvPr>
        </p:nvSpPr>
        <p:spPr/>
        <p:txBody>
          <a:bodyPr>
            <a:normAutofit fontScale="85000" lnSpcReduction="20000"/>
          </a:bodyPr>
          <a:lstStyle/>
          <a:p>
            <a:pPr>
              <a:buClr>
                <a:srgbClr val="3D045C"/>
              </a:buClr>
            </a:pPr>
            <a:r>
              <a:rPr lang="ru-RU" b="1" dirty="0"/>
              <a:t>О. </a:t>
            </a:r>
            <a:r>
              <a:rPr lang="ru-RU" b="1" dirty="0" err="1" smtClean="0"/>
              <a:t>Музика</a:t>
            </a:r>
            <a:r>
              <a:rPr lang="ru-RU" b="1" dirty="0" smtClean="0"/>
              <a:t>. </a:t>
            </a:r>
            <a:r>
              <a:rPr lang="ru-RU" dirty="0" err="1" smtClean="0"/>
              <a:t>Авторська</a:t>
            </a:r>
            <a:r>
              <a:rPr lang="ru-RU" dirty="0" smtClean="0"/>
              <a:t> </a:t>
            </a:r>
            <a:r>
              <a:rPr lang="ru-RU" dirty="0" err="1"/>
              <a:t>програма</a:t>
            </a:r>
            <a:r>
              <a:rPr lang="ru-RU" dirty="0"/>
              <a:t> </a:t>
            </a:r>
            <a:r>
              <a:rPr lang="ru-RU" dirty="0" err="1"/>
              <a:t>розвитку</a:t>
            </a:r>
            <a:r>
              <a:rPr lang="ru-RU" dirty="0"/>
              <a:t> </a:t>
            </a:r>
            <a:r>
              <a:rPr lang="ru-RU" dirty="0" err="1"/>
              <a:t>здібностей</a:t>
            </a:r>
            <a:r>
              <a:rPr lang="ru-RU" dirty="0"/>
              <a:t> </a:t>
            </a:r>
            <a:r>
              <a:rPr lang="ru-RU" dirty="0" err="1"/>
              <a:t>і</a:t>
            </a:r>
            <a:r>
              <a:rPr lang="ru-RU" dirty="0"/>
              <a:t> </a:t>
            </a:r>
            <a:r>
              <a:rPr lang="ru-RU" dirty="0" err="1"/>
              <a:t>обдарованості</a:t>
            </a:r>
            <a:r>
              <a:rPr lang="ru-RU" dirty="0"/>
              <a:t> </a:t>
            </a:r>
            <a:r>
              <a:rPr lang="ru-RU" b="1" dirty="0"/>
              <a:t>«Три кроки</a:t>
            </a:r>
            <a:r>
              <a:rPr lang="ru-RU" b="1" dirty="0" smtClean="0"/>
              <a:t>»;</a:t>
            </a:r>
          </a:p>
          <a:p>
            <a:pPr>
              <a:buClr>
                <a:srgbClr val="3D045C"/>
              </a:buClr>
            </a:pPr>
            <a:r>
              <a:rPr lang="uk-UA" b="1" dirty="0" smtClean="0"/>
              <a:t>Л</a:t>
            </a:r>
            <a:r>
              <a:rPr lang="ru-RU" b="1" dirty="0" smtClean="0"/>
              <a:t>. </a:t>
            </a:r>
            <a:r>
              <a:rPr lang="ru-RU" b="1" dirty="0" err="1" smtClean="0"/>
              <a:t>Венгер</a:t>
            </a:r>
            <a:r>
              <a:rPr lang="ru-RU" b="1" dirty="0" smtClean="0"/>
              <a:t>.</a:t>
            </a:r>
            <a:r>
              <a:rPr lang="ru-RU" dirty="0"/>
              <a:t> </a:t>
            </a:r>
            <a:r>
              <a:rPr lang="ru-RU" dirty="0" err="1" smtClean="0"/>
              <a:t>Програма</a:t>
            </a:r>
            <a:r>
              <a:rPr lang="ru-RU" b="1" dirty="0" smtClean="0"/>
              <a:t>«</a:t>
            </a:r>
            <a:r>
              <a:rPr lang="ru-RU" b="1" dirty="0" err="1" smtClean="0"/>
              <a:t>Обдарована</a:t>
            </a:r>
            <a:r>
              <a:rPr lang="ru-RU" b="1" dirty="0" smtClean="0"/>
              <a:t> </a:t>
            </a:r>
            <a:r>
              <a:rPr lang="ru-RU" b="1" dirty="0" err="1"/>
              <a:t>дитина</a:t>
            </a:r>
            <a:r>
              <a:rPr lang="ru-RU" b="1" dirty="0" smtClean="0"/>
              <a:t>»;</a:t>
            </a:r>
          </a:p>
          <a:p>
            <a:pPr>
              <a:buClr>
                <a:srgbClr val="3D045C"/>
              </a:buClr>
            </a:pPr>
            <a:r>
              <a:rPr lang="ru-RU" b="1" dirty="0"/>
              <a:t>В. </a:t>
            </a:r>
            <a:r>
              <a:rPr lang="ru-RU" b="1" dirty="0" smtClean="0"/>
              <a:t>Маслова. </a:t>
            </a:r>
            <a:r>
              <a:rPr lang="ru-RU" dirty="0" err="1"/>
              <a:t>Авторська</a:t>
            </a:r>
            <a:r>
              <a:rPr lang="ru-RU" dirty="0"/>
              <a:t> </a:t>
            </a:r>
            <a:r>
              <a:rPr lang="ru-RU" dirty="0" err="1"/>
              <a:t>формуюча</a:t>
            </a:r>
            <a:r>
              <a:rPr lang="ru-RU" dirty="0"/>
              <a:t> </a:t>
            </a:r>
            <a:r>
              <a:rPr lang="ru-RU" dirty="0" err="1"/>
              <a:t>програма</a:t>
            </a:r>
            <a:r>
              <a:rPr lang="ru-RU" dirty="0"/>
              <a:t> </a:t>
            </a:r>
            <a:r>
              <a:rPr lang="ru-RU" b="1" dirty="0"/>
              <a:t>«Я — </a:t>
            </a:r>
            <a:r>
              <a:rPr lang="ru-RU" b="1" dirty="0" err="1"/>
              <a:t>дослідник</a:t>
            </a:r>
            <a:r>
              <a:rPr lang="ru-RU" b="1" dirty="0"/>
              <a:t> </a:t>
            </a:r>
            <a:r>
              <a:rPr lang="ru-RU" b="1" dirty="0" err="1" smtClean="0"/>
              <a:t>світу</a:t>
            </a:r>
            <a:r>
              <a:rPr lang="ru-RU" b="1" dirty="0" smtClean="0"/>
              <a:t>»;</a:t>
            </a:r>
          </a:p>
          <a:p>
            <a:pPr>
              <a:buClr>
                <a:srgbClr val="3D045C"/>
              </a:buClr>
            </a:pPr>
            <a:r>
              <a:rPr lang="ru-RU" b="1" dirty="0"/>
              <a:t>О. </a:t>
            </a:r>
            <a:r>
              <a:rPr lang="ru-RU" b="1" dirty="0" err="1" smtClean="0"/>
              <a:t>Щебланова</a:t>
            </a:r>
            <a:r>
              <a:rPr lang="ru-RU" b="1" dirty="0" smtClean="0"/>
              <a:t>. </a:t>
            </a:r>
            <a:r>
              <a:rPr lang="ru-RU" dirty="0" err="1" smtClean="0"/>
              <a:t>Авторська</a:t>
            </a:r>
            <a:r>
              <a:rPr lang="ru-RU" dirty="0" smtClean="0"/>
              <a:t> система </a:t>
            </a:r>
            <a:r>
              <a:rPr lang="ru-RU" dirty="0" err="1" smtClean="0"/>
              <a:t>роботи</a:t>
            </a:r>
            <a:r>
              <a:rPr lang="ru-RU" dirty="0" smtClean="0"/>
              <a:t> </a:t>
            </a:r>
            <a:r>
              <a:rPr lang="ru-RU" dirty="0" err="1" smtClean="0"/>
              <a:t>з</a:t>
            </a:r>
            <a:r>
              <a:rPr lang="ru-RU" dirty="0" smtClean="0"/>
              <a:t> </a:t>
            </a:r>
            <a:r>
              <a:rPr lang="ru-RU" dirty="0" err="1" smtClean="0"/>
              <a:t>обдарованими</a:t>
            </a:r>
            <a:r>
              <a:rPr lang="ru-RU" dirty="0" smtClean="0"/>
              <a:t> </a:t>
            </a:r>
            <a:r>
              <a:rPr lang="ru-RU" dirty="0" err="1" smtClean="0"/>
              <a:t>дітьми</a:t>
            </a:r>
            <a:r>
              <a:rPr lang="ru-RU" dirty="0" smtClean="0"/>
              <a:t>; </a:t>
            </a:r>
          </a:p>
          <a:p>
            <a:pPr>
              <a:buClr>
                <a:srgbClr val="3D045C"/>
              </a:buClr>
            </a:pPr>
            <a:r>
              <a:rPr lang="ru-RU" b="1" dirty="0" smtClean="0"/>
              <a:t>О</a:t>
            </a:r>
            <a:r>
              <a:rPr lang="ru-RU" b="1" dirty="0"/>
              <a:t>. </a:t>
            </a:r>
            <a:r>
              <a:rPr lang="ru-RU" b="1" dirty="0" smtClean="0"/>
              <a:t>Савенков. </a:t>
            </a:r>
            <a:r>
              <a:rPr lang="ru-RU" dirty="0" err="1" smtClean="0"/>
              <a:t>Програма</a:t>
            </a:r>
            <a:r>
              <a:rPr lang="ru-RU" b="1" dirty="0" smtClean="0"/>
              <a:t> «</a:t>
            </a:r>
            <a:r>
              <a:rPr lang="ru-RU" b="1" dirty="0" err="1" smtClean="0"/>
              <a:t>Обдарована</a:t>
            </a:r>
            <a:r>
              <a:rPr lang="ru-RU" b="1" dirty="0" smtClean="0"/>
              <a:t> </a:t>
            </a:r>
            <a:r>
              <a:rPr lang="ru-RU" b="1" dirty="0" err="1" smtClean="0"/>
              <a:t>дитина</a:t>
            </a:r>
            <a:r>
              <a:rPr lang="ru-RU" b="1" dirty="0" smtClean="0"/>
              <a:t> в </a:t>
            </a:r>
            <a:r>
              <a:rPr lang="ru-RU" b="1" dirty="0" err="1" smtClean="0"/>
              <a:t>масовій</a:t>
            </a:r>
            <a:r>
              <a:rPr lang="ru-RU" b="1" dirty="0" smtClean="0"/>
              <a:t> </a:t>
            </a:r>
            <a:r>
              <a:rPr lang="ru-RU" b="1" dirty="0" err="1" smtClean="0"/>
              <a:t>школі</a:t>
            </a:r>
            <a:r>
              <a:rPr lang="ru-RU" b="1" dirty="0" smtClean="0"/>
              <a:t>»;</a:t>
            </a:r>
            <a:r>
              <a:rPr lang="ru-RU" dirty="0" smtClean="0"/>
              <a:t> </a:t>
            </a:r>
          </a:p>
          <a:p>
            <a:pPr>
              <a:buClr>
                <a:srgbClr val="3D045C"/>
              </a:buClr>
            </a:pPr>
            <a:r>
              <a:rPr lang="ru-RU" b="1" dirty="0"/>
              <a:t>В. </a:t>
            </a:r>
            <a:r>
              <a:rPr lang="ru-RU" b="1" dirty="0" err="1" smtClean="0"/>
              <a:t>Кузьменко</a:t>
            </a:r>
            <a:r>
              <a:rPr lang="ru-RU" b="1" dirty="0" smtClean="0"/>
              <a:t>. </a:t>
            </a:r>
            <a:r>
              <a:rPr lang="ru-RU" dirty="0" err="1" smtClean="0"/>
              <a:t>Індивідуалізовані</a:t>
            </a:r>
            <a:r>
              <a:rPr lang="ru-RU" dirty="0" smtClean="0"/>
              <a:t> </a:t>
            </a:r>
            <a:r>
              <a:rPr lang="ru-RU" dirty="0" err="1" smtClean="0"/>
              <a:t>освітні</a:t>
            </a:r>
            <a:r>
              <a:rPr lang="ru-RU" dirty="0" smtClean="0"/>
              <a:t> </a:t>
            </a:r>
            <a:r>
              <a:rPr lang="ru-RU" dirty="0" err="1" smtClean="0"/>
              <a:t>програми</a:t>
            </a:r>
            <a:r>
              <a:rPr lang="ru-RU" dirty="0" smtClean="0"/>
              <a:t> (ІОП)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71570"/>
          </a:xfrm>
        </p:spPr>
        <p:txBody>
          <a:bodyPr>
            <a:noAutofit/>
          </a:bodyPr>
          <a:lstStyle/>
          <a:p>
            <a:r>
              <a:rPr lang="uk-UA" sz="3200" b="1" dirty="0" smtClean="0">
                <a:solidFill>
                  <a:srgbClr val="3D045C"/>
                </a:solidFill>
              </a:rPr>
              <a:t>Інноваційна програма підготовки педагогів до роботи з обдарованими дітьми</a:t>
            </a:r>
            <a:endParaRPr lang="ru-RU" sz="3200" b="1" dirty="0">
              <a:solidFill>
                <a:srgbClr val="3D045C"/>
              </a:solidFill>
            </a:endParaRPr>
          </a:p>
        </p:txBody>
      </p:sp>
      <p:sp>
        <p:nvSpPr>
          <p:cNvPr id="3" name="Місце для вмісту 2"/>
          <p:cNvSpPr>
            <a:spLocks noGrp="1"/>
          </p:cNvSpPr>
          <p:nvPr>
            <p:ph idx="1"/>
          </p:nvPr>
        </p:nvSpPr>
        <p:spPr>
          <a:xfrm>
            <a:off x="457200" y="1357298"/>
            <a:ext cx="8229600" cy="5072098"/>
          </a:xfrm>
        </p:spPr>
        <p:txBody>
          <a:bodyPr>
            <a:normAutofit fontScale="85000" lnSpcReduction="10000"/>
          </a:bodyPr>
          <a:lstStyle/>
          <a:p>
            <a:pPr>
              <a:buClr>
                <a:srgbClr val="3D045C"/>
              </a:buClr>
            </a:pPr>
            <a:r>
              <a:rPr lang="uk-UA" sz="2800" dirty="0" smtClean="0"/>
              <a:t>Акумулює </a:t>
            </a:r>
            <a:r>
              <a:rPr lang="uk-UA" sz="2800" dirty="0"/>
              <a:t>в собі системний теоретичний та практичний </a:t>
            </a:r>
            <a:r>
              <a:rPr lang="uk-UA" sz="2800" dirty="0" smtClean="0"/>
              <a:t>матеріал;</a:t>
            </a:r>
          </a:p>
          <a:p>
            <a:pPr>
              <a:buClr>
                <a:srgbClr val="3D045C"/>
              </a:buClr>
            </a:pPr>
            <a:r>
              <a:rPr lang="uk-UA" sz="2800" dirty="0" smtClean="0"/>
              <a:t>Навчальний </a:t>
            </a:r>
            <a:r>
              <a:rPr lang="uk-UA" sz="2800" dirty="0"/>
              <a:t>матеріал спрямований на результат – гармонійний розвиток дитини, її нахилів, здібностей, </a:t>
            </a:r>
            <a:r>
              <a:rPr lang="uk-UA" sz="2800" dirty="0" smtClean="0"/>
              <a:t>обдарованості;</a:t>
            </a:r>
          </a:p>
          <a:p>
            <a:pPr>
              <a:buClr>
                <a:srgbClr val="3D045C"/>
              </a:buClr>
            </a:pPr>
            <a:r>
              <a:rPr lang="uk-UA" sz="2800" dirty="0" smtClean="0"/>
              <a:t>Парадигма</a:t>
            </a:r>
            <a:r>
              <a:rPr lang="uk-UA" sz="2800" dirty="0"/>
              <a:t>, що ґрунтується на методологічних принципах теорії прийняття рішень, теорії </a:t>
            </a:r>
            <a:r>
              <a:rPr lang="uk-UA" sz="2800" dirty="0" smtClean="0"/>
              <a:t>задач;</a:t>
            </a:r>
          </a:p>
          <a:p>
            <a:pPr>
              <a:buClr>
                <a:srgbClr val="3D045C"/>
              </a:buClr>
            </a:pPr>
            <a:r>
              <a:rPr lang="uk-UA" sz="2800" dirty="0" smtClean="0"/>
              <a:t>Пропонується </a:t>
            </a:r>
            <a:r>
              <a:rPr lang="uk-UA" sz="2800" dirty="0"/>
              <a:t>спеціальна технологія, яка спрямована на формування певних видів </a:t>
            </a:r>
            <a:r>
              <a:rPr lang="uk-UA" sz="2800" dirty="0" err="1"/>
              <a:t>компетентностей</a:t>
            </a:r>
            <a:r>
              <a:rPr lang="uk-UA" sz="2800" dirty="0"/>
              <a:t> у педагогів та батьків, що дозволятимуть результативно здійснювати проектування, супровід, підтримку, діагностування рівнів саморозвитку дитини, її нахилів та </a:t>
            </a:r>
            <a:r>
              <a:rPr lang="uk-UA" sz="2800" dirty="0" smtClean="0"/>
              <a:t>здібностей;</a:t>
            </a:r>
          </a:p>
          <a:p>
            <a:pPr>
              <a:buClr>
                <a:srgbClr val="3D045C"/>
              </a:buClr>
            </a:pPr>
            <a:r>
              <a:rPr lang="uk-UA" sz="2800" dirty="0"/>
              <a:t>З</a:t>
            </a:r>
            <a:r>
              <a:rPr lang="uk-UA" sz="2800" dirty="0" smtClean="0"/>
              <a:t>абезпечує принципи системності та поступовості процесу підготовки фахівців і батьків для розвитку дітей</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8229600" cy="1143000"/>
          </a:xfrm>
        </p:spPr>
        <p:txBody>
          <a:bodyPr>
            <a:normAutofit/>
          </a:bodyPr>
          <a:lstStyle/>
          <a:p>
            <a:r>
              <a:rPr lang="uk-UA" sz="3200" b="1" dirty="0" smtClean="0">
                <a:solidFill>
                  <a:srgbClr val="3D045C"/>
                </a:solidFill>
              </a:rPr>
              <a:t>Інноваційна програма підготовки педагогів до роботи з обдарованими дітьми</a:t>
            </a:r>
            <a:endParaRPr lang="ru-RU" sz="3200" dirty="0">
              <a:solidFill>
                <a:srgbClr val="3D045C"/>
              </a:solidFill>
            </a:endParaRPr>
          </a:p>
        </p:txBody>
      </p:sp>
      <p:sp>
        <p:nvSpPr>
          <p:cNvPr id="3" name="Місце для вмісту 2"/>
          <p:cNvSpPr>
            <a:spLocks noGrp="1"/>
          </p:cNvSpPr>
          <p:nvPr>
            <p:ph idx="1"/>
          </p:nvPr>
        </p:nvSpPr>
        <p:spPr>
          <a:xfrm>
            <a:off x="457200" y="1071546"/>
            <a:ext cx="8229600" cy="5643602"/>
          </a:xfrm>
        </p:spPr>
        <p:txBody>
          <a:bodyPr>
            <a:normAutofit fontScale="92500" lnSpcReduction="10000"/>
          </a:bodyPr>
          <a:lstStyle/>
          <a:p>
            <a:pPr>
              <a:buNone/>
            </a:pPr>
            <a:endParaRPr lang="uk-UA" sz="2400" dirty="0" smtClean="0"/>
          </a:p>
          <a:p>
            <a:pPr>
              <a:buClr>
                <a:srgbClr val="3D045C"/>
              </a:buClr>
            </a:pPr>
            <a:r>
              <a:rPr lang="uk-UA" sz="2400" dirty="0" smtClean="0"/>
              <a:t>Включає 4 </a:t>
            </a:r>
            <a:r>
              <a:rPr lang="uk-UA" sz="2400" dirty="0"/>
              <a:t>модулі, що пов’язані між собою логікою розгортання </a:t>
            </a:r>
            <a:r>
              <a:rPr lang="uk-UA" sz="2400" dirty="0" smtClean="0"/>
              <a:t>знань;</a:t>
            </a:r>
          </a:p>
          <a:p>
            <a:pPr>
              <a:buClr>
                <a:srgbClr val="3D045C"/>
              </a:buClr>
            </a:pPr>
            <a:r>
              <a:rPr lang="uk-UA" sz="2400" dirty="0"/>
              <a:t>Теоретичний матеріал значно менший за обсягом у порівнянні з </a:t>
            </a:r>
            <a:r>
              <a:rPr lang="uk-UA" sz="2400" dirty="0" smtClean="0"/>
              <a:t>практичним, разом з тим </a:t>
            </a:r>
            <a:r>
              <a:rPr lang="uk-UA" sz="2400" dirty="0"/>
              <a:t>теоретичний матеріал є базовою основою для розгортання роботи з практичних модулів</a:t>
            </a:r>
            <a:r>
              <a:rPr lang="uk-UA" sz="2400" dirty="0" smtClean="0"/>
              <a:t>;</a:t>
            </a:r>
          </a:p>
          <a:p>
            <a:pPr>
              <a:buClr>
                <a:srgbClr val="3D045C"/>
              </a:buClr>
            </a:pPr>
            <a:r>
              <a:rPr lang="uk-UA" sz="2400" dirty="0"/>
              <a:t>Робота в практичних модулях проводиться у наступних формах: групова робота, тренінги, імітаційні ігри, майстер-класи, ігрові студії </a:t>
            </a:r>
            <a:r>
              <a:rPr lang="uk-UA" sz="2400" dirty="0" smtClean="0"/>
              <a:t>тощо;</a:t>
            </a:r>
          </a:p>
          <a:p>
            <a:pPr>
              <a:buClr>
                <a:srgbClr val="3D045C"/>
              </a:buClr>
            </a:pPr>
            <a:r>
              <a:rPr lang="uk-UA" sz="2400" dirty="0"/>
              <a:t>Обсяг спецкурсу 3 кредити (108   години), з них лекцій – 36  год., практичних –  72 год</a:t>
            </a:r>
            <a:r>
              <a:rPr lang="uk-UA" sz="2400" dirty="0" smtClean="0"/>
              <a:t>.;</a:t>
            </a:r>
          </a:p>
          <a:p>
            <a:pPr>
              <a:buClr>
                <a:srgbClr val="3D045C"/>
              </a:buClr>
            </a:pPr>
            <a:r>
              <a:rPr lang="ru-RU" sz="2400" b="1" i="1" dirty="0" err="1"/>
              <a:t>Самостійна</a:t>
            </a:r>
            <a:r>
              <a:rPr lang="ru-RU" sz="2400" b="1" i="1" dirty="0"/>
              <a:t> робота</a:t>
            </a:r>
            <a:r>
              <a:rPr lang="ru-RU" sz="2400" dirty="0"/>
              <a:t> </a:t>
            </a:r>
            <a:r>
              <a:rPr lang="ru-RU" sz="2400" dirty="0" err="1"/>
              <a:t>передбачає</a:t>
            </a:r>
            <a:r>
              <a:rPr lang="ru-RU" sz="2400" dirty="0"/>
              <a:t> </a:t>
            </a:r>
            <a:r>
              <a:rPr lang="ru-RU" sz="2400" dirty="0" err="1"/>
              <a:t>виконання</a:t>
            </a:r>
            <a:r>
              <a:rPr lang="ru-RU" sz="2400" dirty="0"/>
              <a:t> </a:t>
            </a:r>
            <a:r>
              <a:rPr lang="ru-RU" sz="2400" dirty="0" err="1"/>
              <a:t>домашніх</a:t>
            </a:r>
            <a:r>
              <a:rPr lang="ru-RU" sz="2400" dirty="0"/>
              <a:t> </a:t>
            </a:r>
            <a:r>
              <a:rPr lang="ru-RU" sz="2400" dirty="0" err="1"/>
              <a:t>завдань</a:t>
            </a:r>
            <a:r>
              <a:rPr lang="ru-RU" sz="2400" dirty="0"/>
              <a:t>, </a:t>
            </a:r>
            <a:r>
              <a:rPr lang="ru-RU" sz="2400" dirty="0" err="1"/>
              <a:t>самостійний</a:t>
            </a:r>
            <a:r>
              <a:rPr lang="ru-RU" sz="2400" dirty="0"/>
              <a:t> </a:t>
            </a:r>
            <a:r>
              <a:rPr lang="ru-RU" sz="2400" dirty="0" err="1"/>
              <a:t>пошук</a:t>
            </a:r>
            <a:r>
              <a:rPr lang="ru-RU" sz="2400" dirty="0"/>
              <a:t>, </a:t>
            </a:r>
            <a:r>
              <a:rPr lang="ru-RU" sz="2400" dirty="0" err="1"/>
              <a:t>аналіз</a:t>
            </a:r>
            <a:r>
              <a:rPr lang="ru-RU" sz="2400" dirty="0"/>
              <a:t> та </a:t>
            </a:r>
            <a:r>
              <a:rPr lang="ru-RU" sz="2400" dirty="0" err="1"/>
              <a:t>узагальнення</a:t>
            </a:r>
            <a:r>
              <a:rPr lang="ru-RU" sz="2400" dirty="0"/>
              <a:t> </a:t>
            </a:r>
            <a:r>
              <a:rPr lang="ru-RU" sz="2400" dirty="0" err="1"/>
              <a:t>навчального</a:t>
            </a:r>
            <a:r>
              <a:rPr lang="ru-RU" sz="2400" dirty="0"/>
              <a:t> </a:t>
            </a:r>
            <a:r>
              <a:rPr lang="ru-RU" sz="2400" dirty="0" err="1" smtClean="0"/>
              <a:t>матеріалу</a:t>
            </a:r>
            <a:r>
              <a:rPr lang="ru-RU" sz="2400" dirty="0" smtClean="0"/>
              <a:t>;</a:t>
            </a:r>
            <a:r>
              <a:rPr lang="uk-UA" sz="2400" b="1" i="1" dirty="0"/>
              <a:t> </a:t>
            </a:r>
            <a:endParaRPr lang="uk-UA" sz="2400" b="1" i="1" dirty="0" smtClean="0"/>
          </a:p>
          <a:p>
            <a:pPr>
              <a:buClr>
                <a:srgbClr val="3D045C"/>
              </a:buClr>
            </a:pPr>
            <a:r>
              <a:rPr lang="uk-UA" sz="2400" b="1" i="1" dirty="0" smtClean="0"/>
              <a:t>Підсумковий </a:t>
            </a:r>
            <a:r>
              <a:rPr lang="uk-UA" sz="2400" b="1" i="1" dirty="0"/>
              <a:t>контроль:</a:t>
            </a:r>
            <a:r>
              <a:rPr lang="uk-UA" sz="2400" dirty="0"/>
              <a:t> презентація програм і технологій розвитку дітей раннього і дошкільного віку</a:t>
            </a:r>
            <a:endParaRPr lang="ru-RU" sz="2400" dirty="0" smtClean="0"/>
          </a:p>
          <a:p>
            <a:endParaRPr lang="ru-RU" sz="2400" dirty="0" smtClean="0"/>
          </a:p>
          <a:p>
            <a:endParaRPr lang="ru-RU" sz="2400" dirty="0" smtClean="0"/>
          </a:p>
          <a:p>
            <a:endParaRPr lang="ru-RU" sz="2400" dirty="0" smtClean="0"/>
          </a:p>
          <a:p>
            <a:endParaRPr lang="uk-UA" sz="2400" dirty="0" smtClean="0"/>
          </a:p>
          <a:p>
            <a:endParaRPr lang="uk-UA" sz="2400" dirty="0" smtClean="0"/>
          </a:p>
          <a:p>
            <a:endParaRPr lang="uk-UA" sz="2400" dirty="0"/>
          </a:p>
          <a:p>
            <a:endParaRPr lang="uk-UA" sz="2400" dirty="0" smtClean="0"/>
          </a:p>
          <a:p>
            <a:endParaRPr lang="uk-UA" sz="2400" dirty="0" smtClean="0"/>
          </a:p>
          <a:p>
            <a:endParaRPr lang="uk-UA"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3D045C"/>
                </a:solidFill>
              </a:rPr>
              <a:t>Обдаровані діти </a:t>
            </a:r>
            <a:endParaRPr lang="ru-RU" b="1" dirty="0">
              <a:solidFill>
                <a:srgbClr val="3D045C"/>
              </a:solidFill>
            </a:endParaRPr>
          </a:p>
        </p:txBody>
      </p:sp>
      <p:pic>
        <p:nvPicPr>
          <p:cNvPr id="1026" name="Picture 2" descr="C:\Users\Руслана\Desktop\малышь.jpeg"/>
          <p:cNvPicPr>
            <a:picLocks noChangeAspect="1" noChangeArrowheads="1"/>
          </p:cNvPicPr>
          <p:nvPr/>
        </p:nvPicPr>
        <p:blipFill>
          <a:blip r:embed="rId2" cstate="print"/>
          <a:srcRect/>
          <a:stretch>
            <a:fillRect/>
          </a:stretch>
        </p:blipFill>
        <p:spPr bwMode="auto">
          <a:xfrm>
            <a:off x="611560" y="1484784"/>
            <a:ext cx="3312367" cy="3125957"/>
          </a:xfrm>
          <a:prstGeom prst="rect">
            <a:avLst/>
          </a:prstGeom>
          <a:noFill/>
        </p:spPr>
      </p:pic>
      <p:pic>
        <p:nvPicPr>
          <p:cNvPr id="1027" name="Picture 3" descr="C:\Users\Руслана\Desktop\умник.jpeg"/>
          <p:cNvPicPr>
            <a:picLocks noChangeAspect="1" noChangeArrowheads="1"/>
          </p:cNvPicPr>
          <p:nvPr/>
        </p:nvPicPr>
        <p:blipFill>
          <a:blip r:embed="rId3" cstate="print"/>
          <a:srcRect/>
          <a:stretch>
            <a:fillRect/>
          </a:stretch>
        </p:blipFill>
        <p:spPr bwMode="auto">
          <a:xfrm>
            <a:off x="4427984" y="3140968"/>
            <a:ext cx="4313781" cy="30148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3D045C"/>
                </a:solidFill>
              </a:rPr>
              <a:t>Обдаровані діти </a:t>
            </a:r>
            <a:endParaRPr lang="ru-RU" b="1" dirty="0">
              <a:solidFill>
                <a:srgbClr val="3D045C"/>
              </a:solidFill>
            </a:endParaRPr>
          </a:p>
        </p:txBody>
      </p:sp>
      <p:pic>
        <p:nvPicPr>
          <p:cNvPr id="2050" name="Picture 2"/>
          <p:cNvPicPr>
            <a:picLocks noChangeAspect="1" noChangeArrowheads="1"/>
          </p:cNvPicPr>
          <p:nvPr/>
        </p:nvPicPr>
        <p:blipFill>
          <a:blip r:embed="rId2" cstate="print"/>
          <a:srcRect/>
          <a:stretch>
            <a:fillRect/>
          </a:stretch>
        </p:blipFill>
        <p:spPr bwMode="auto">
          <a:xfrm>
            <a:off x="755576" y="1484784"/>
            <a:ext cx="7560840" cy="5031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3D045C"/>
                </a:solidFill>
              </a:rPr>
              <a:t>Обдаровані діти </a:t>
            </a:r>
            <a:endParaRPr lang="ru-RU" b="1" dirty="0">
              <a:solidFill>
                <a:srgbClr val="3D045C"/>
              </a:solidFill>
            </a:endParaRPr>
          </a:p>
        </p:txBody>
      </p:sp>
      <p:pic>
        <p:nvPicPr>
          <p:cNvPr id="3074" name="Picture 2"/>
          <p:cNvPicPr>
            <a:picLocks noChangeAspect="1" noChangeArrowheads="1"/>
          </p:cNvPicPr>
          <p:nvPr/>
        </p:nvPicPr>
        <p:blipFill>
          <a:blip r:embed="rId2" cstate="print"/>
          <a:srcRect/>
          <a:stretch>
            <a:fillRect/>
          </a:stretch>
        </p:blipFill>
        <p:spPr bwMode="auto">
          <a:xfrm>
            <a:off x="395536" y="1340768"/>
            <a:ext cx="4104456" cy="35751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232511" y="3140968"/>
            <a:ext cx="4911489"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uk-UA" b="1" dirty="0" smtClean="0">
                <a:solidFill>
                  <a:srgbClr val="3D045C"/>
                </a:solidFill>
              </a:rPr>
              <a:t>Обдаровані діти </a:t>
            </a:r>
            <a:endParaRPr lang="ru-RU" b="1" dirty="0">
              <a:solidFill>
                <a:srgbClr val="3D045C"/>
              </a:solidFill>
            </a:endParaRPr>
          </a:p>
        </p:txBody>
      </p:sp>
      <p:pic>
        <p:nvPicPr>
          <p:cNvPr id="4098" name="Picture 2"/>
          <p:cNvPicPr>
            <a:picLocks noChangeAspect="1" noChangeArrowheads="1"/>
          </p:cNvPicPr>
          <p:nvPr/>
        </p:nvPicPr>
        <p:blipFill>
          <a:blip r:embed="rId2" cstate="print"/>
          <a:srcRect/>
          <a:stretch>
            <a:fillRect/>
          </a:stretch>
        </p:blipFill>
        <p:spPr bwMode="auto">
          <a:xfrm>
            <a:off x="683568" y="1124744"/>
            <a:ext cx="7704856" cy="5611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Обдаровані діти </a:t>
            </a:r>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251520" y="1268760"/>
            <a:ext cx="4344144" cy="325810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644008" y="2564904"/>
            <a:ext cx="3888432"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Обдаровані діти </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395536" y="1484784"/>
            <a:ext cx="4286250" cy="3505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139952" y="2996952"/>
            <a:ext cx="4824536" cy="36184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uk-UA" b="1" dirty="0">
                <a:solidFill>
                  <a:srgbClr val="3D045C"/>
                </a:solidFill>
              </a:rPr>
              <a:t>О</a:t>
            </a:r>
            <a:r>
              <a:rPr lang="uk-UA" b="1" dirty="0" smtClean="0">
                <a:solidFill>
                  <a:srgbClr val="3D045C"/>
                </a:solidFill>
              </a:rPr>
              <a:t>світа </a:t>
            </a:r>
            <a:r>
              <a:rPr lang="uk-UA" b="1" dirty="0">
                <a:solidFill>
                  <a:srgbClr val="3D045C"/>
                </a:solidFill>
              </a:rPr>
              <a:t>обдарованих дітей</a:t>
            </a:r>
            <a:endParaRPr lang="ru-RU" b="1" dirty="0">
              <a:solidFill>
                <a:srgbClr val="3D045C"/>
              </a:solidFill>
            </a:endParaRPr>
          </a:p>
        </p:txBody>
      </p:sp>
      <p:sp>
        <p:nvSpPr>
          <p:cNvPr id="3" name="Місце для вмісту 2"/>
          <p:cNvSpPr>
            <a:spLocks noGrp="1"/>
          </p:cNvSpPr>
          <p:nvPr>
            <p:ph idx="1"/>
          </p:nvPr>
        </p:nvSpPr>
        <p:spPr>
          <a:xfrm>
            <a:off x="457200" y="1357298"/>
            <a:ext cx="8229600" cy="5072098"/>
          </a:xfrm>
        </p:spPr>
        <p:txBody>
          <a:bodyPr>
            <a:normAutofit fontScale="92500"/>
          </a:bodyPr>
          <a:lstStyle/>
          <a:p>
            <a:pPr>
              <a:buClr>
                <a:srgbClr val="3D045C"/>
              </a:buClr>
            </a:pPr>
            <a:r>
              <a:rPr lang="uk-UA" sz="2800" dirty="0" smtClean="0"/>
              <a:t>Освіта </a:t>
            </a:r>
            <a:r>
              <a:rPr lang="uk-UA" sz="2800" dirty="0"/>
              <a:t>є фундаментальним правом людини, і що вона повинна бути якомога більш пристосованою до специфічних потреб кожного</a:t>
            </a:r>
            <a:r>
              <a:rPr lang="uk-UA" sz="2800" dirty="0" smtClean="0"/>
              <a:t>.</a:t>
            </a:r>
          </a:p>
          <a:p>
            <a:pPr>
              <a:buClr>
                <a:srgbClr val="3D045C"/>
              </a:buClr>
            </a:pPr>
            <a:r>
              <a:rPr lang="uk-UA" sz="2800" dirty="0"/>
              <a:t>Хоча із практичних причин необхідні такі системи освіти, що забезпечують задовільний освітній рівень для більшості дітей, завжди будуть існувати діти із спеціальними потребами, для яких необхідно вживати особливих заходів. До цієї групи належать і обдаровані діти</a:t>
            </a:r>
            <a:r>
              <a:rPr lang="uk-UA" sz="2800" dirty="0" smtClean="0"/>
              <a:t>.</a:t>
            </a:r>
          </a:p>
          <a:p>
            <a:pPr>
              <a:buClr>
                <a:srgbClr val="3D045C"/>
              </a:buClr>
            </a:pPr>
            <a:r>
              <a:rPr lang="uk-UA" sz="2800" dirty="0"/>
              <a:t>Обдаровані діти повинні користуватися пристосованими до їхніх потреб умовами освіти, що дали б змогу їм вповні реалізувати свої можливості».</a:t>
            </a:r>
            <a:endParaRPr lang="ru-RU" sz="2800" dirty="0"/>
          </a:p>
          <a:p>
            <a:endParaRPr lang="uk-UA" sz="2800" dirty="0" smtClean="0"/>
          </a:p>
          <a:p>
            <a:endParaRPr lang="uk-UA" dirty="0" smtClean="0"/>
          </a:p>
          <a:p>
            <a:endParaRPr lang="ru-RU" dirty="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3D045C"/>
                </a:solidFill>
              </a:rPr>
              <a:t>Стандарти дошкільної освіти</a:t>
            </a:r>
            <a:endParaRPr lang="ru-RU" b="1" dirty="0">
              <a:solidFill>
                <a:srgbClr val="3D045C"/>
              </a:solidFill>
            </a:endParaRPr>
          </a:p>
        </p:txBody>
      </p:sp>
      <p:sp>
        <p:nvSpPr>
          <p:cNvPr id="3" name="Місце для вмісту 2"/>
          <p:cNvSpPr>
            <a:spLocks noGrp="1"/>
          </p:cNvSpPr>
          <p:nvPr>
            <p:ph idx="1"/>
          </p:nvPr>
        </p:nvSpPr>
        <p:spPr/>
        <p:txBody>
          <a:bodyPr>
            <a:normAutofit fontScale="92500"/>
          </a:bodyPr>
          <a:lstStyle/>
          <a:p>
            <a:pPr>
              <a:buClr>
                <a:srgbClr val="3D045C"/>
              </a:buClr>
            </a:pPr>
            <a:r>
              <a:rPr lang="uk-UA" dirty="0" smtClean="0"/>
              <a:t>Виважене </a:t>
            </a:r>
            <a:r>
              <a:rPr lang="uk-UA" dirty="0"/>
              <a:t>і відповідальне ставлення до питання виявлення й розвитку здібностей </a:t>
            </a:r>
            <a:r>
              <a:rPr lang="uk-UA" dirty="0" smtClean="0"/>
              <a:t>дошкільника, </a:t>
            </a:r>
            <a:r>
              <a:rPr lang="uk-UA" dirty="0"/>
              <a:t>це є індивідуально-значущим природним і особистісним здобутком кожної дитини, запорукою її подальшого професійного та життєвого </a:t>
            </a:r>
            <a:r>
              <a:rPr lang="uk-UA" dirty="0" smtClean="0"/>
              <a:t>самовизначення</a:t>
            </a:r>
            <a:r>
              <a:rPr lang="uk-UA" dirty="0"/>
              <a:t>. </a:t>
            </a:r>
            <a:endParaRPr lang="ru-RU" dirty="0"/>
          </a:p>
          <a:p>
            <a:pPr>
              <a:buClr>
                <a:srgbClr val="3D045C"/>
              </a:buClr>
            </a:pPr>
            <a:r>
              <a:rPr lang="uk-UA" dirty="0" smtClean="0"/>
              <a:t>Базовий компонент дошкільної освіти України;</a:t>
            </a:r>
          </a:p>
          <a:p>
            <a:pPr>
              <a:buClr>
                <a:srgbClr val="3D045C"/>
              </a:buClr>
            </a:pPr>
            <a:r>
              <a:rPr lang="uk-UA" dirty="0" smtClean="0"/>
              <a:t>Програма “Я у </a:t>
            </a:r>
            <a:r>
              <a:rPr lang="uk-UA" dirty="0" err="1" smtClean="0"/>
              <a:t>світі”</a:t>
            </a:r>
            <a:r>
              <a:rPr lang="uk-UA" dirty="0" smtClean="0"/>
              <a:t>;</a:t>
            </a:r>
          </a:p>
          <a:p>
            <a:pPr>
              <a:buClr>
                <a:srgbClr val="3D045C"/>
              </a:buClr>
            </a:pPr>
            <a:r>
              <a:rPr lang="uk-UA" dirty="0" smtClean="0"/>
              <a:t>Програма </a:t>
            </a:r>
            <a:r>
              <a:rPr lang="uk-UA" dirty="0" err="1" smtClean="0"/>
              <a:t>“Дитина”</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827</Words>
  <Application>Microsoft Office PowerPoint</Application>
  <PresentationFormat>Экран (4:3)</PresentationFormat>
  <Paragraphs>74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Психолого-педагогічна підтримка та розвиток обдарованості дітей  дошкільного віку</vt:lpstr>
      <vt:lpstr>Обдаровані діти </vt:lpstr>
      <vt:lpstr>Обдаровані діти </vt:lpstr>
      <vt:lpstr>Обдаровані діти </vt:lpstr>
      <vt:lpstr>Обдаровані діти </vt:lpstr>
      <vt:lpstr>Обдаровані діти </vt:lpstr>
      <vt:lpstr>Обдаровані діти </vt:lpstr>
      <vt:lpstr>Освіта обдарованих дітей</vt:lpstr>
      <vt:lpstr>Стандарти дошкільної освіти</vt:lpstr>
      <vt:lpstr>Узагальнення сучасної психолого-педагогічної науки</vt:lpstr>
      <vt:lpstr>Закономірності формування здібностей дитини дошкільного віку </vt:lpstr>
      <vt:lpstr>Розвиток здібностей дошкільника</vt:lpstr>
      <vt:lpstr>Передумови розвитку спеціальних здібностей</vt:lpstr>
      <vt:lpstr>ПСИХОЛОГО-ПЕДАГОГІЧНІ СИСТЕМИ РОЗВИТКУ ОБДАРОВАНИХ ДОШКІЛЬНИКІВ</vt:lpstr>
      <vt:lpstr>Інноваційна програма підготовки педагогів до роботи з обдарованими дітьми</vt:lpstr>
      <vt:lpstr>Інноваційна програма підготовки педагогів до роботи з обдарованими дітьми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ИОД</cp:lastModifiedBy>
  <cp:revision>18</cp:revision>
  <dcterms:created xsi:type="dcterms:W3CDTF">2013-02-11T12:08:02Z</dcterms:created>
  <dcterms:modified xsi:type="dcterms:W3CDTF">2013-03-21T15:06:49Z</dcterms:modified>
</cp:coreProperties>
</file>