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6" r:id="rId11"/>
    <p:sldId id="267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3" Type="http://schemas.openxmlformats.org/officeDocument/2006/relationships/image" Target="../media/image75.jpeg"/><Relationship Id="rId7" Type="http://schemas.openxmlformats.org/officeDocument/2006/relationships/image" Target="../media/image79.jpeg"/><Relationship Id="rId12" Type="http://schemas.openxmlformats.org/officeDocument/2006/relationships/image" Target="../media/image84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eg"/><Relationship Id="rId11" Type="http://schemas.openxmlformats.org/officeDocument/2006/relationships/image" Target="../media/image83.jpeg"/><Relationship Id="rId5" Type="http://schemas.openxmlformats.org/officeDocument/2006/relationships/image" Target="../media/image77.jpeg"/><Relationship Id="rId10" Type="http://schemas.openxmlformats.org/officeDocument/2006/relationships/image" Target="../media/image82.jpeg"/><Relationship Id="rId4" Type="http://schemas.openxmlformats.org/officeDocument/2006/relationships/image" Target="../media/image76.jpeg"/><Relationship Id="rId9" Type="http://schemas.openxmlformats.org/officeDocument/2006/relationships/image" Target="../media/image8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11" Type="http://schemas.openxmlformats.org/officeDocument/2006/relationships/image" Target="../media/image53.jpe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12" Type="http://schemas.openxmlformats.org/officeDocument/2006/relationships/image" Target="../media/image64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11" Type="http://schemas.openxmlformats.org/officeDocument/2006/relationships/image" Target="../media/image63.jpeg"/><Relationship Id="rId5" Type="http://schemas.openxmlformats.org/officeDocument/2006/relationships/image" Target="../media/image57.jpe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10" Type="http://schemas.openxmlformats.org/officeDocument/2006/relationships/image" Target="../media/image73.jpeg"/><Relationship Id="rId4" Type="http://schemas.openxmlformats.org/officeDocument/2006/relationships/image" Target="../media/image67.jpeg"/><Relationship Id="rId9" Type="http://schemas.openxmlformats.org/officeDocument/2006/relationships/image" Target="../media/image7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35416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Регіональний центр Інституту обдарованої дитини НАПН України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Курси підвищення кваліфікації за програмою 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000" b="1" cap="all" dirty="0">
                <a:effectLst/>
              </a:rPr>
              <a:t>Виховання і розвиток обдарованої дитини </a:t>
            </a: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r>
              <a:rPr lang="uk-UA" sz="2000" b="1" cap="all" dirty="0">
                <a:effectLst/>
              </a:rPr>
              <a:t>раннього та дошкільного віку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м.Івано-Франківськ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24 січня – 24 квітня 2014 року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700808"/>
            <a:ext cx="7498080" cy="4896544"/>
          </a:xfrm>
        </p:spPr>
        <p:txBody>
          <a:bodyPr>
            <a:normAutofit fontScale="47500" lnSpcReduction="20000"/>
          </a:bodyPr>
          <a:lstStyle/>
          <a:p>
            <a:pPr marL="82296" indent="0">
              <a:buNone/>
            </a:pPr>
            <a:r>
              <a:rPr lang="uk-UA" b="1" dirty="0"/>
              <a:t>Мета навчання</a:t>
            </a:r>
            <a:r>
              <a:rPr lang="uk-UA" b="1" dirty="0" smtClean="0"/>
              <a:t>:</a:t>
            </a:r>
            <a:endParaRPr lang="ru-RU" dirty="0"/>
          </a:p>
          <a:p>
            <a:pPr lvl="0"/>
            <a:r>
              <a:rPr lang="uk-UA" dirty="0"/>
              <a:t>Сформувати знання про фізіологічні, психологічні характеристики і особливості та механізми розвитку дітей раннього та дошкільного віку</a:t>
            </a:r>
            <a:r>
              <a:rPr lang="uk-UA" dirty="0" smtClean="0"/>
              <a:t>.</a:t>
            </a:r>
          </a:p>
          <a:p>
            <a:pPr marL="82296" lvl="0" indent="0">
              <a:buNone/>
            </a:pPr>
            <a:endParaRPr lang="ru-RU" dirty="0"/>
          </a:p>
          <a:p>
            <a:pPr lvl="0"/>
            <a:r>
              <a:rPr lang="uk-UA" u="sng" dirty="0"/>
              <a:t>Сформувати уміння</a:t>
            </a:r>
            <a:r>
              <a:rPr lang="uk-UA" dirty="0"/>
              <a:t>:</a:t>
            </a:r>
            <a:endParaRPr lang="ru-RU" dirty="0"/>
          </a:p>
          <a:p>
            <a:pPr lvl="0"/>
            <a:r>
              <a:rPr lang="uk-UA" dirty="0"/>
              <a:t>діагностувати та оцінювати рівень розвитку дитини від 1 до 6 років;</a:t>
            </a:r>
            <a:endParaRPr lang="ru-RU" dirty="0"/>
          </a:p>
          <a:p>
            <a:pPr lvl="0"/>
            <a:r>
              <a:rPr lang="uk-UA" dirty="0"/>
              <a:t>виявляти чинники, закономірності, що впливають на розвиток дитини від 1 до 6 років;</a:t>
            </a:r>
            <a:endParaRPr lang="ru-RU" dirty="0"/>
          </a:p>
          <a:p>
            <a:pPr lvl="0"/>
            <a:r>
              <a:rPr lang="uk-UA" dirty="0"/>
              <a:t>добирати та застосовувати педагогічний інструментарій для цілеспрямованого розвитку та саморозвитку дітей раннього і дошкільного віку</a:t>
            </a:r>
            <a:r>
              <a:rPr lang="uk-UA" dirty="0" smtClean="0"/>
              <a:t>.</a:t>
            </a:r>
          </a:p>
          <a:p>
            <a:pPr marL="82296" lvl="0" indent="0">
              <a:buNone/>
            </a:pPr>
            <a:endParaRPr lang="ru-RU" dirty="0"/>
          </a:p>
          <a:p>
            <a:pPr lvl="0"/>
            <a:r>
              <a:rPr lang="uk-UA" u="sng" dirty="0"/>
              <a:t>Сформувати здатність</a:t>
            </a:r>
            <a:r>
              <a:rPr lang="uk-UA" dirty="0"/>
              <a:t>: </a:t>
            </a:r>
            <a:endParaRPr lang="ru-RU" dirty="0"/>
          </a:p>
          <a:p>
            <a:pPr lvl="0"/>
            <a:r>
              <a:rPr lang="uk-UA" dirty="0"/>
              <a:t>ставити реальні цілі індивідуального розвитку дитини;</a:t>
            </a:r>
            <a:endParaRPr lang="ru-RU" dirty="0"/>
          </a:p>
          <a:p>
            <a:pPr lvl="0"/>
            <a:r>
              <a:rPr lang="uk-UA" dirty="0"/>
              <a:t>моделювати і проектувати педагогічні технології розвитку дітей раннього і дошкільного віку та виявляти наслідки впливу їх застосування;</a:t>
            </a:r>
            <a:endParaRPr lang="ru-RU" dirty="0"/>
          </a:p>
          <a:p>
            <a:pPr lvl="0"/>
            <a:r>
              <a:rPr lang="uk-UA" dirty="0"/>
              <a:t>ефективно взаємодіяти у питаннях цілеспрямованого розвитку та саморозвитку дітей раннього і дошкільного віку всіх учасників освітнього процесу;</a:t>
            </a:r>
            <a:endParaRPr lang="ru-RU" dirty="0"/>
          </a:p>
          <a:p>
            <a:pPr lvl="0"/>
            <a:r>
              <a:rPr lang="uk-UA" dirty="0"/>
              <a:t>організовувати ігрову діяльність дітей від 1 до 6 років, сприяти її розвитку;</a:t>
            </a:r>
            <a:endParaRPr lang="ru-RU" dirty="0"/>
          </a:p>
          <a:p>
            <a:pPr lvl="0"/>
            <a:r>
              <a:rPr lang="uk-UA" dirty="0"/>
              <a:t>здійснювати рефлексію розвитку дітей.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5407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:\курси підвищення кваліфікації\курси Франківськ 14р\фото\фото 4\Изображение_73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7591" y="2026061"/>
            <a:ext cx="2599313" cy="2014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D:\курси підвищення кваліфікації\курси Франківськ 14р\фото\фото 4\Изображение_73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1577" y="82398"/>
            <a:ext cx="2664296" cy="1943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D:\курси підвищення кваліфікації\курси Франківськ 14р\фото\фото 4\Изображение_73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889" y="1556792"/>
            <a:ext cx="2592070" cy="1942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D:\курси підвищення кваліфікації\курси Франківськ 14р\фото\фото 4\Изображение_73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5602" y="3573016"/>
            <a:ext cx="2714550" cy="1537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D:\курси підвищення кваліфікації\курси Франківськ 14р\фото\фото 4\Изображение_74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6904" y="75694"/>
            <a:ext cx="2611120" cy="1957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D:\курси підвищення кваліфікації\курси Франківськ 14р\фото\фото 4\DSC00525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3460" y="1889260"/>
            <a:ext cx="3050540" cy="2287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D:\курси підвищення кваліфікації\курси Франківськ 14р\фото\фото 4\DSC00528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195" y="4949206"/>
            <a:ext cx="2634536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Объект 3" descr="D:\курси підвищення кваліфікації\курси Франківськ 14р\фото\фото 4\Изображение_731.jpg"/>
          <p:cNvPicPr>
            <a:picLocks noGrp="1"/>
          </p:cNvPicPr>
          <p:nvPr>
            <p:ph idx="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127"/>
            <a:ext cx="2304256" cy="1773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D:\курси підвищення кваліфікації\курси Франківськ 14р\фото\фото 4\DSC00544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43780"/>
            <a:ext cx="2686050" cy="2014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D:\курси підвищення кваліфікації\курси Франківськ 14р\фото\фото 4\DSC00535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3724" y="3269240"/>
            <a:ext cx="24384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D:\курси підвищення кваліфікації\курси Франківськ 14р\фото\фото 4\DSC00552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4421" y="4222914"/>
            <a:ext cx="3316041" cy="25283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71743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72008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В</a:t>
            </a:r>
            <a:r>
              <a:rPr lang="uk-UA" sz="3600" dirty="0" smtClean="0"/>
              <a:t>ІДГУКИ  УЧАСНИКІВ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220524" y="764704"/>
            <a:ext cx="7498080" cy="548369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ru-RU" sz="1800" dirty="0"/>
          </a:p>
        </p:txBody>
      </p:sp>
      <p:sp>
        <p:nvSpPr>
          <p:cNvPr id="11" name="10-конечная звезда 10"/>
          <p:cNvSpPr/>
          <p:nvPr/>
        </p:nvSpPr>
        <p:spPr>
          <a:xfrm>
            <a:off x="148979" y="356212"/>
            <a:ext cx="2376264" cy="2016224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Monotype Corsiva" pitchFamily="66" charset="0"/>
              </a:rPr>
              <a:t>Бойко Наталія, </a:t>
            </a:r>
          </a:p>
          <a:p>
            <a:pPr algn="ctr"/>
            <a:r>
              <a:rPr lang="uk-UA" sz="1400" dirty="0" err="1" smtClean="0">
                <a:solidFill>
                  <a:schemeClr val="tx1"/>
                </a:solidFill>
                <a:latin typeface="Monotype Corsiva" pitchFamily="66" charset="0"/>
              </a:rPr>
              <a:t>м.Івано-Франківськ</a:t>
            </a:r>
            <a:endParaRPr lang="uk-UA" sz="14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r>
              <a:rPr lang="uk-UA" sz="1600" dirty="0" smtClean="0">
                <a:latin typeface="Monotype Corsiva" pitchFamily="66" charset="0"/>
              </a:rPr>
              <a:t>Сформувала </a:t>
            </a:r>
            <a:r>
              <a:rPr lang="uk-UA" sz="1600" dirty="0">
                <a:latin typeface="Monotype Corsiva" pitchFamily="66" charset="0"/>
              </a:rPr>
              <a:t>вміння працювати з обдарованими дітьми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4" name="10-конечная звезда 13"/>
          <p:cNvSpPr/>
          <p:nvPr/>
        </p:nvSpPr>
        <p:spPr>
          <a:xfrm>
            <a:off x="2043043" y="656692"/>
            <a:ext cx="2376264" cy="1656184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>
                <a:solidFill>
                  <a:schemeClr val="tx1"/>
                </a:solidFill>
                <a:latin typeface="Monotype Corsiva" pitchFamily="66" charset="0"/>
              </a:rPr>
              <a:t>Чікурова</a:t>
            </a:r>
            <a:r>
              <a:rPr lang="uk-UA" dirty="0" smtClean="0">
                <a:solidFill>
                  <a:schemeClr val="tx1"/>
                </a:solidFill>
                <a:latin typeface="Monotype Corsiva" pitchFamily="66" charset="0"/>
              </a:rPr>
              <a:t> Надія,</a:t>
            </a:r>
          </a:p>
          <a:p>
            <a:pPr algn="ctr"/>
            <a:r>
              <a:rPr lang="uk-UA" sz="1400" dirty="0" err="1">
                <a:solidFill>
                  <a:schemeClr val="tx1"/>
                </a:solidFill>
                <a:latin typeface="Monotype Corsiva" pitchFamily="66" charset="0"/>
              </a:rPr>
              <a:t>м.Івано-Франківськ</a:t>
            </a:r>
            <a:endParaRPr lang="uk-UA" sz="1400" dirty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r>
              <a:rPr lang="uk-UA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uk-UA" sz="1600" dirty="0" smtClean="0">
                <a:latin typeface="Monotype Corsiva" pitchFamily="66" charset="0"/>
              </a:rPr>
              <a:t>Мені </a:t>
            </a:r>
            <a:r>
              <a:rPr lang="uk-UA" sz="1600" dirty="0" err="1" smtClean="0">
                <a:latin typeface="Monotype Corsiva" pitchFamily="66" charset="0"/>
              </a:rPr>
              <a:t>було..цікаво</a:t>
            </a:r>
            <a:r>
              <a:rPr lang="uk-UA" sz="1600" dirty="0" smtClean="0">
                <a:latin typeface="Monotype Corsiva" pitchFamily="66" charset="0"/>
              </a:rPr>
              <a:t>, професійно корисно, яскраво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6" name="10-конечная звезда 15"/>
          <p:cNvSpPr/>
          <p:nvPr/>
        </p:nvSpPr>
        <p:spPr>
          <a:xfrm>
            <a:off x="4218601" y="656692"/>
            <a:ext cx="2664296" cy="1841605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  <a:latin typeface="Monotype Corsiva" pitchFamily="66" charset="0"/>
              </a:rPr>
              <a:t>Олексин Галина, </a:t>
            </a:r>
            <a:r>
              <a:rPr lang="uk-UA" sz="1600" dirty="0" err="1" smtClean="0">
                <a:solidFill>
                  <a:schemeClr val="tx1"/>
                </a:solidFill>
                <a:latin typeface="Monotype Corsiva" pitchFamily="66" charset="0"/>
              </a:rPr>
              <a:t>м.Болехів</a:t>
            </a:r>
            <a:endParaRPr lang="uk-UA" sz="16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r>
              <a:rPr lang="uk-UA" sz="1600" dirty="0" smtClean="0">
                <a:latin typeface="Monotype Corsiva" pitchFamily="66" charset="0"/>
              </a:rPr>
              <a:t>Відчувала на курсах підтримку, почуваюсь впевнено професійно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7" name="10-конечная звезда 16"/>
          <p:cNvSpPr/>
          <p:nvPr/>
        </p:nvSpPr>
        <p:spPr>
          <a:xfrm>
            <a:off x="43244" y="2348880"/>
            <a:ext cx="2354560" cy="1778496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err="1" smtClean="0">
                <a:solidFill>
                  <a:schemeClr val="tx1"/>
                </a:solidFill>
                <a:latin typeface="Monotype Corsiva" pitchFamily="66" charset="0"/>
              </a:rPr>
              <a:t>Ціховська</a:t>
            </a:r>
            <a:r>
              <a:rPr lang="uk-UA" dirty="0" smtClean="0">
                <a:solidFill>
                  <a:schemeClr val="tx1"/>
                </a:solidFill>
                <a:latin typeface="Monotype Corsiva" pitchFamily="66" charset="0"/>
              </a:rPr>
              <a:t>  Ірина, </a:t>
            </a:r>
            <a:r>
              <a:rPr lang="uk-UA" sz="1400" dirty="0" err="1" smtClean="0">
                <a:solidFill>
                  <a:schemeClr val="tx1"/>
                </a:solidFill>
                <a:latin typeface="Monotype Corsiva" pitchFamily="66" charset="0"/>
              </a:rPr>
              <a:t>м.Івано-Франківськ</a:t>
            </a:r>
            <a:endParaRPr lang="uk-UA" sz="1400" dirty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r>
              <a:rPr lang="uk-UA" sz="1400" dirty="0" smtClean="0">
                <a:latin typeface="Monotype Corsiva" pitchFamily="66" charset="0"/>
              </a:rPr>
              <a:t>Вдосконалила знання щодо  складання  індивідуальних програм  розвитку дітей дошкільного віку</a:t>
            </a:r>
            <a:endParaRPr lang="ru-RU" sz="1400" dirty="0">
              <a:latin typeface="Monotype Corsiva" pitchFamily="66" charset="0"/>
            </a:endParaRPr>
          </a:p>
        </p:txBody>
      </p:sp>
      <p:sp>
        <p:nvSpPr>
          <p:cNvPr id="18" name="10-конечная звезда 17"/>
          <p:cNvSpPr/>
          <p:nvPr/>
        </p:nvSpPr>
        <p:spPr>
          <a:xfrm>
            <a:off x="2218063" y="2060848"/>
            <a:ext cx="2403617" cy="1803648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>
                <a:solidFill>
                  <a:schemeClr val="tx1"/>
                </a:solidFill>
                <a:latin typeface="Monotype Corsiva" pitchFamily="66" charset="0"/>
              </a:rPr>
              <a:t>Лешко</a:t>
            </a:r>
            <a:r>
              <a:rPr lang="uk-UA" dirty="0" smtClean="0">
                <a:solidFill>
                  <a:schemeClr val="tx1"/>
                </a:solidFill>
                <a:latin typeface="Monotype Corsiva" pitchFamily="66" charset="0"/>
              </a:rPr>
              <a:t> Тетяна, </a:t>
            </a:r>
            <a:r>
              <a:rPr lang="uk-UA" dirty="0" err="1" smtClean="0">
                <a:solidFill>
                  <a:schemeClr val="tx1"/>
                </a:solidFill>
                <a:latin typeface="Monotype Corsiva" pitchFamily="66" charset="0"/>
              </a:rPr>
              <a:t>м.Долина</a:t>
            </a:r>
            <a:endParaRPr lang="uk-UA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r>
              <a:rPr lang="uk-UA" sz="1400" dirty="0" smtClean="0">
                <a:latin typeface="Monotype Corsiva" pitchFamily="66" charset="0"/>
              </a:rPr>
              <a:t>Отримала здатність втілювати ідеї та  знання у подальшій особистій кар‘єрі</a:t>
            </a:r>
            <a:endParaRPr lang="ru-RU" sz="1400" dirty="0">
              <a:latin typeface="Monotype Corsiva" pitchFamily="66" charset="0"/>
            </a:endParaRPr>
          </a:p>
        </p:txBody>
      </p:sp>
      <p:sp>
        <p:nvSpPr>
          <p:cNvPr id="19" name="10-конечная звезда 18"/>
          <p:cNvSpPr/>
          <p:nvPr/>
        </p:nvSpPr>
        <p:spPr>
          <a:xfrm>
            <a:off x="4229542" y="2327176"/>
            <a:ext cx="2376264" cy="1800200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err="1" smtClean="0">
                <a:solidFill>
                  <a:schemeClr val="tx1"/>
                </a:solidFill>
                <a:latin typeface="Monotype Corsiva" pitchFamily="66" charset="0"/>
              </a:rPr>
              <a:t>Мокану</a:t>
            </a:r>
            <a:r>
              <a:rPr lang="uk-UA" sz="1600" dirty="0" smtClean="0">
                <a:solidFill>
                  <a:schemeClr val="tx1"/>
                </a:solidFill>
                <a:latin typeface="Monotype Corsiva" pitchFamily="66" charset="0"/>
              </a:rPr>
              <a:t> Маріанна, Закарпаття</a:t>
            </a:r>
          </a:p>
          <a:p>
            <a:pPr algn="ctr"/>
            <a:r>
              <a:rPr lang="uk-UA" sz="1400" dirty="0" smtClean="0">
                <a:latin typeface="Monotype Corsiva" pitchFamily="66" charset="0"/>
              </a:rPr>
              <a:t>Навчилась використовувати  інноваційні  технології та </a:t>
            </a:r>
            <a:r>
              <a:rPr lang="uk-UA" sz="1400" dirty="0">
                <a:latin typeface="Monotype Corsiva" pitchFamily="66" charset="0"/>
              </a:rPr>
              <a:t>т</a:t>
            </a:r>
            <a:r>
              <a:rPr lang="uk-UA" sz="1400" dirty="0" smtClean="0">
                <a:latin typeface="Monotype Corsiva" pitchFamily="66" charset="0"/>
              </a:rPr>
              <a:t>ехніки  в роботі з дітьми</a:t>
            </a:r>
            <a:endParaRPr lang="ru-RU" sz="1400" dirty="0">
              <a:latin typeface="Monotype Corsiva" pitchFamily="66" charset="0"/>
            </a:endParaRPr>
          </a:p>
        </p:txBody>
      </p:sp>
      <p:sp>
        <p:nvSpPr>
          <p:cNvPr id="21" name="10-конечная звезда 20"/>
          <p:cNvSpPr/>
          <p:nvPr/>
        </p:nvSpPr>
        <p:spPr>
          <a:xfrm>
            <a:off x="6732240" y="764704"/>
            <a:ext cx="2304256" cy="1800200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err="1" smtClean="0">
                <a:solidFill>
                  <a:schemeClr val="tx1"/>
                </a:solidFill>
                <a:latin typeface="Monotype Corsiva" pitchFamily="66" charset="0"/>
              </a:rPr>
              <a:t>Чигура</a:t>
            </a:r>
            <a:r>
              <a:rPr lang="uk-UA" sz="1600" dirty="0" smtClean="0">
                <a:solidFill>
                  <a:schemeClr val="tx1"/>
                </a:solidFill>
                <a:latin typeface="Monotype Corsiva" pitchFamily="66" charset="0"/>
              </a:rPr>
              <a:t> Світлана, </a:t>
            </a:r>
            <a:r>
              <a:rPr lang="uk-UA" sz="1600" dirty="0" err="1" smtClean="0">
                <a:solidFill>
                  <a:schemeClr val="tx1"/>
                </a:solidFill>
                <a:latin typeface="Monotype Corsiva" pitchFamily="66" charset="0"/>
              </a:rPr>
              <a:t>м.Калуш</a:t>
            </a:r>
            <a:endParaRPr lang="uk-UA" sz="16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r>
              <a:rPr lang="uk-UA" sz="1600" dirty="0" smtClean="0">
                <a:latin typeface="Monotype Corsiva" pitchFamily="66" charset="0"/>
              </a:rPr>
              <a:t>Сформувала вміння працювати з батьками щодо розвитку дітей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24" name="10-конечная звезда 23"/>
          <p:cNvSpPr/>
          <p:nvPr/>
        </p:nvSpPr>
        <p:spPr>
          <a:xfrm>
            <a:off x="-31041" y="4373432"/>
            <a:ext cx="2736304" cy="2084784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>
                <a:solidFill>
                  <a:schemeClr val="tx1"/>
                </a:solidFill>
                <a:latin typeface="Monotype Corsiva" pitchFamily="66" charset="0"/>
              </a:rPr>
              <a:t>Фургала</a:t>
            </a:r>
            <a:r>
              <a:rPr lang="uk-UA" dirty="0" smtClean="0">
                <a:solidFill>
                  <a:schemeClr val="tx1"/>
                </a:solidFill>
                <a:latin typeface="Monotype Corsiva" pitchFamily="66" charset="0"/>
              </a:rPr>
              <a:t> Тетяна, </a:t>
            </a:r>
            <a:r>
              <a:rPr lang="uk-UA" dirty="0" err="1" smtClean="0">
                <a:solidFill>
                  <a:schemeClr val="tx1"/>
                </a:solidFill>
                <a:latin typeface="Monotype Corsiva" pitchFamily="66" charset="0"/>
              </a:rPr>
              <a:t>м.Львів</a:t>
            </a:r>
            <a:endParaRPr lang="uk-UA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r>
              <a:rPr lang="uk-UA" sz="1600" dirty="0" smtClean="0">
                <a:latin typeface="Monotype Corsiva" pitchFamily="66" charset="0"/>
              </a:rPr>
              <a:t>Навчилась ефективної взаємодії з колегами, діагностики обдарованості у дітей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26" name="10-конечная звезда 25"/>
          <p:cNvSpPr/>
          <p:nvPr/>
        </p:nvSpPr>
        <p:spPr>
          <a:xfrm>
            <a:off x="2043043" y="3645024"/>
            <a:ext cx="2520280" cy="1937320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err="1" smtClean="0">
                <a:solidFill>
                  <a:schemeClr val="tx1"/>
                </a:solidFill>
                <a:latin typeface="Monotype Corsiva" pitchFamily="66" charset="0"/>
              </a:rPr>
              <a:t>Марчак</a:t>
            </a:r>
            <a:r>
              <a:rPr lang="uk-UA" sz="1600" dirty="0" smtClean="0">
                <a:solidFill>
                  <a:schemeClr val="tx1"/>
                </a:solidFill>
                <a:latin typeface="Monotype Corsiva" pitchFamily="66" charset="0"/>
              </a:rPr>
              <a:t>  Оксана, Коломийський р-н</a:t>
            </a:r>
          </a:p>
          <a:p>
            <a:pPr algn="ctr"/>
            <a:r>
              <a:rPr lang="uk-UA" sz="1600" dirty="0" smtClean="0">
                <a:latin typeface="Monotype Corsiva" pitchFamily="66" charset="0"/>
              </a:rPr>
              <a:t>Отримала практичні навички роботи з активними дітьми засобом </a:t>
            </a:r>
            <a:r>
              <a:rPr lang="uk-UA" sz="1600" dirty="0" err="1" smtClean="0">
                <a:latin typeface="Monotype Corsiva" pitchFamily="66" charset="0"/>
              </a:rPr>
              <a:t>танцерухових</a:t>
            </a:r>
            <a:r>
              <a:rPr lang="uk-UA" sz="1600" dirty="0" smtClean="0">
                <a:latin typeface="Monotype Corsiva" pitchFamily="66" charset="0"/>
              </a:rPr>
              <a:t> вправ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27" name="10-конечная звезда 26"/>
          <p:cNvSpPr/>
          <p:nvPr/>
        </p:nvSpPr>
        <p:spPr>
          <a:xfrm>
            <a:off x="6396385" y="2464831"/>
            <a:ext cx="2736304" cy="1808867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err="1" smtClean="0">
                <a:solidFill>
                  <a:schemeClr val="tx1"/>
                </a:solidFill>
                <a:latin typeface="Monotype Corsiva" pitchFamily="66" charset="0"/>
              </a:rPr>
              <a:t>Прецель</a:t>
            </a:r>
            <a:r>
              <a:rPr lang="uk-UA" sz="1600" dirty="0" smtClean="0">
                <a:solidFill>
                  <a:schemeClr val="tx1"/>
                </a:solidFill>
                <a:latin typeface="Monotype Corsiva" pitchFamily="66" charset="0"/>
              </a:rPr>
              <a:t> Софія, </a:t>
            </a:r>
            <a:r>
              <a:rPr lang="uk-UA" sz="1600" dirty="0" err="1" smtClean="0">
                <a:solidFill>
                  <a:schemeClr val="tx1"/>
                </a:solidFill>
                <a:latin typeface="Monotype Corsiva" pitchFamily="66" charset="0"/>
              </a:rPr>
              <a:t>Долинський</a:t>
            </a:r>
            <a:r>
              <a:rPr lang="uk-UA" sz="1600" dirty="0" smtClean="0">
                <a:solidFill>
                  <a:schemeClr val="tx1"/>
                </a:solidFill>
                <a:latin typeface="Monotype Corsiva" pitchFamily="66" charset="0"/>
              </a:rPr>
              <a:t> р-н</a:t>
            </a:r>
          </a:p>
          <a:p>
            <a:pPr algn="ctr"/>
            <a:r>
              <a:rPr lang="uk-UA" sz="1600" dirty="0" smtClean="0">
                <a:latin typeface="Monotype Corsiva" pitchFamily="66" charset="0"/>
              </a:rPr>
              <a:t> збагатила свій досвід  використання казки , асоціативно-проективних карток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28" name="10-конечная звезда 27"/>
          <p:cNvSpPr/>
          <p:nvPr/>
        </p:nvSpPr>
        <p:spPr>
          <a:xfrm>
            <a:off x="4178247" y="4005064"/>
            <a:ext cx="2704650" cy="2084784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  <a:latin typeface="Monotype Corsiva" pitchFamily="66" charset="0"/>
              </a:rPr>
              <a:t>Попович Оксана, </a:t>
            </a:r>
          </a:p>
          <a:p>
            <a:pPr algn="ctr"/>
            <a:r>
              <a:rPr lang="uk-UA" sz="1400" dirty="0" err="1" smtClean="0">
                <a:solidFill>
                  <a:schemeClr val="tx1"/>
                </a:solidFill>
                <a:latin typeface="Monotype Corsiva" pitchFamily="66" charset="0"/>
              </a:rPr>
              <a:t>м.Івано-Франківськ</a:t>
            </a:r>
            <a:endParaRPr lang="uk-UA" sz="1400" dirty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r>
              <a:rPr lang="uk-UA" sz="1600" dirty="0" smtClean="0">
                <a:latin typeface="Monotype Corsiva" pitchFamily="66" charset="0"/>
              </a:rPr>
              <a:t> </a:t>
            </a:r>
            <a:r>
              <a:rPr lang="uk-UA" sz="1400" dirty="0" smtClean="0">
                <a:latin typeface="Monotype Corsiva" pitchFamily="66" charset="0"/>
              </a:rPr>
              <a:t>Навчилась здійснювати </a:t>
            </a:r>
            <a:r>
              <a:rPr lang="ru-RU" sz="1400" dirty="0" err="1">
                <a:latin typeface="Monotype Corsiva" pitchFamily="66" charset="0"/>
              </a:rPr>
              <a:t>п</a:t>
            </a:r>
            <a:r>
              <a:rPr lang="ru-RU" sz="1400" dirty="0" err="1" smtClean="0">
                <a:latin typeface="Monotype Corsiva" pitchFamily="66" charset="0"/>
              </a:rPr>
              <a:t>ідбір</a:t>
            </a:r>
            <a:r>
              <a:rPr lang="ru-RU" sz="1400" dirty="0" smtClean="0">
                <a:latin typeface="Monotype Corsiva" pitchFamily="66" charset="0"/>
              </a:rPr>
              <a:t> </a:t>
            </a:r>
            <a:r>
              <a:rPr lang="ru-RU" sz="1400" dirty="0" err="1">
                <a:latin typeface="Monotype Corsiva" pitchFamily="66" charset="0"/>
              </a:rPr>
              <a:t>видів</a:t>
            </a:r>
            <a:r>
              <a:rPr lang="ru-RU" sz="1400" dirty="0">
                <a:latin typeface="Monotype Corsiva" pitchFamily="66" charset="0"/>
              </a:rPr>
              <a:t> і форм </a:t>
            </a:r>
            <a:r>
              <a:rPr lang="ru-RU" sz="1400" dirty="0" err="1">
                <a:latin typeface="Monotype Corsiva" pitchFamily="66" charset="0"/>
              </a:rPr>
              <a:t>навчальних</a:t>
            </a:r>
            <a:r>
              <a:rPr lang="ru-RU" sz="1400" dirty="0">
                <a:latin typeface="Monotype Corsiva" pitchFamily="66" charset="0"/>
              </a:rPr>
              <a:t> занять для </a:t>
            </a:r>
            <a:r>
              <a:rPr lang="ru-RU" sz="1400" dirty="0" err="1">
                <a:latin typeface="Monotype Corsiva" pitchFamily="66" charset="0"/>
              </a:rPr>
              <a:t>обдарованих</a:t>
            </a:r>
            <a:r>
              <a:rPr lang="ru-RU" sz="1400" dirty="0">
                <a:latin typeface="Monotype Corsiva" pitchFamily="66" charset="0"/>
              </a:rPr>
              <a:t> </a:t>
            </a:r>
            <a:r>
              <a:rPr lang="ru-RU" sz="1400" dirty="0" err="1">
                <a:latin typeface="Monotype Corsiva" pitchFamily="66" charset="0"/>
              </a:rPr>
              <a:t>дітей</a:t>
            </a:r>
            <a:r>
              <a:rPr lang="ru-RU" sz="1400" dirty="0">
                <a:latin typeface="Monotype Corsiva" pitchFamily="66" charset="0"/>
              </a:rPr>
              <a:t> </a:t>
            </a:r>
            <a:r>
              <a:rPr lang="ru-RU" sz="1400" dirty="0" err="1">
                <a:latin typeface="Monotype Corsiva" pitchFamily="66" charset="0"/>
              </a:rPr>
              <a:t>раннього</a:t>
            </a:r>
            <a:r>
              <a:rPr lang="ru-RU" sz="1400" dirty="0">
                <a:latin typeface="Monotype Corsiva" pitchFamily="66" charset="0"/>
              </a:rPr>
              <a:t> і </a:t>
            </a:r>
            <a:r>
              <a:rPr lang="ru-RU" sz="1400" dirty="0" err="1">
                <a:latin typeface="Monotype Corsiva" pitchFamily="66" charset="0"/>
              </a:rPr>
              <a:t>дошкільного</a:t>
            </a:r>
            <a:r>
              <a:rPr lang="ru-RU" sz="1400" dirty="0">
                <a:latin typeface="Monotype Corsiva" pitchFamily="66" charset="0"/>
              </a:rPr>
              <a:t> </a:t>
            </a:r>
            <a:r>
              <a:rPr lang="ru-RU" sz="1400" dirty="0" err="1">
                <a:latin typeface="Monotype Corsiva" pitchFamily="66" charset="0"/>
              </a:rPr>
              <a:t>віку</a:t>
            </a:r>
            <a:r>
              <a:rPr lang="ru-RU" sz="1400" dirty="0">
                <a:latin typeface="Monotype Corsiva" pitchFamily="66" charset="0"/>
              </a:rPr>
              <a:t>.</a:t>
            </a:r>
          </a:p>
        </p:txBody>
      </p:sp>
      <p:sp>
        <p:nvSpPr>
          <p:cNvPr id="29" name="10-конечная звезда 28"/>
          <p:cNvSpPr/>
          <p:nvPr/>
        </p:nvSpPr>
        <p:spPr>
          <a:xfrm>
            <a:off x="6300191" y="4234297"/>
            <a:ext cx="2832497" cy="2363055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err="1" smtClean="0">
                <a:latin typeface="Monotype Corsiva" pitchFamily="66" charset="0"/>
              </a:rPr>
              <a:t>Минайлюк</a:t>
            </a:r>
            <a:r>
              <a:rPr lang="uk-UA" sz="1600" dirty="0" smtClean="0">
                <a:latin typeface="Monotype Corsiva" pitchFamily="66" charset="0"/>
              </a:rPr>
              <a:t> Ольга, </a:t>
            </a:r>
            <a:r>
              <a:rPr lang="uk-UA" sz="1600" dirty="0" err="1" smtClean="0">
                <a:latin typeface="Monotype Corsiva" pitchFamily="66" charset="0"/>
              </a:rPr>
              <a:t>м.Косів</a:t>
            </a:r>
            <a:endParaRPr lang="uk-UA" sz="1600" dirty="0" smtClean="0">
              <a:latin typeface="Monotype Corsiva" pitchFamily="66" charset="0"/>
            </a:endParaRPr>
          </a:p>
          <a:p>
            <a:pPr algn="ctr"/>
            <a:r>
              <a:rPr lang="uk-UA" sz="1400" dirty="0" smtClean="0">
                <a:latin typeface="Monotype Corsiva" pitchFamily="66" charset="0"/>
              </a:rPr>
              <a:t>Організовувати роботу </a:t>
            </a:r>
            <a:r>
              <a:rPr lang="uk-UA" sz="1400" dirty="0">
                <a:latin typeface="Monotype Corsiva" pitchFamily="66" charset="0"/>
              </a:rPr>
              <a:t>з обдарованими дошкільниками засобами сюжетно-рольової гри, театралізованої діяльність, самостійної художньої діяльності</a:t>
            </a:r>
            <a:endParaRPr lang="ru-RU" sz="14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0936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548680"/>
            <a:ext cx="7498080" cy="5699720"/>
          </a:xfrm>
        </p:spPr>
        <p:txBody>
          <a:bodyPr/>
          <a:lstStyle/>
          <a:p>
            <a:pPr algn="ctr">
              <a:buNone/>
              <a:defRPr/>
            </a:pPr>
            <a:r>
              <a:rPr lang="uk-UA" dirty="0" smtClean="0">
                <a:solidFill>
                  <a:srgbClr val="FF0000"/>
                </a:solidFill>
              </a:rPr>
              <a:t>Збиратись </a:t>
            </a:r>
            <a:r>
              <a:rPr lang="uk-UA" dirty="0">
                <a:solidFill>
                  <a:srgbClr val="FF0000"/>
                </a:solidFill>
              </a:rPr>
              <a:t>разом – це початок</a:t>
            </a:r>
          </a:p>
          <a:p>
            <a:pPr algn="ctr">
              <a:buNone/>
              <a:defRPr/>
            </a:pPr>
            <a:r>
              <a:rPr lang="uk-UA" dirty="0" smtClean="0">
                <a:solidFill>
                  <a:srgbClr val="FF0000"/>
                </a:solidFill>
              </a:rPr>
              <a:t>Триматися </a:t>
            </a:r>
            <a:r>
              <a:rPr lang="uk-UA" dirty="0">
                <a:solidFill>
                  <a:srgbClr val="FF0000"/>
                </a:solidFill>
              </a:rPr>
              <a:t>разом – це процес</a:t>
            </a:r>
          </a:p>
          <a:p>
            <a:pPr algn="ctr">
              <a:buNone/>
              <a:defRPr/>
            </a:pPr>
            <a:r>
              <a:rPr lang="uk-UA" dirty="0" smtClean="0">
                <a:solidFill>
                  <a:srgbClr val="FF0000"/>
                </a:solidFill>
              </a:rPr>
              <a:t>Працювати </a:t>
            </a:r>
            <a:r>
              <a:rPr lang="uk-UA" dirty="0">
                <a:solidFill>
                  <a:srgbClr val="FF0000"/>
                </a:solidFill>
              </a:rPr>
              <a:t>разом – це успіх</a:t>
            </a:r>
          </a:p>
          <a:p>
            <a:pPr>
              <a:buNone/>
              <a:defRPr/>
            </a:pPr>
            <a:r>
              <a:rPr lang="uk-UA" b="1" i="1" dirty="0">
                <a:latin typeface="Monotype Corsiva" pitchFamily="66" charset="0"/>
              </a:rPr>
              <a:t>                                               </a:t>
            </a:r>
            <a:r>
              <a:rPr lang="uk-UA" b="1" i="1" dirty="0" smtClean="0">
                <a:latin typeface="Monotype Corsiva" pitchFamily="66" charset="0"/>
              </a:rPr>
              <a:t> </a:t>
            </a:r>
            <a:r>
              <a:rPr lang="uk-UA" b="1" i="1" dirty="0">
                <a:solidFill>
                  <a:srgbClr val="013F02"/>
                </a:solidFill>
                <a:latin typeface="Monotype Corsiva" pitchFamily="66" charset="0"/>
              </a:rPr>
              <a:t>ГЕНРІ ФОРД</a:t>
            </a:r>
            <a:endParaRPr lang="ru-RU" b="1" i="1" dirty="0">
              <a:solidFill>
                <a:srgbClr val="013F02"/>
              </a:solidFill>
              <a:latin typeface="Monotype Corsiva" pitchFamily="66" charset="0"/>
            </a:endParaRPr>
          </a:p>
          <a:p>
            <a:pPr marL="82296" indent="0">
              <a:buNone/>
            </a:pPr>
            <a:endParaRPr lang="ru-RU" dirty="0"/>
          </a:p>
        </p:txBody>
      </p:sp>
      <p:pic>
        <p:nvPicPr>
          <p:cNvPr id="4" name="Рисунок 3" descr="D:\курси підвищення кваліфікації\курси Франківськ 14р\фото\фото 4\DSC0055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80928"/>
            <a:ext cx="4835525" cy="36264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4995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uk-UA" sz="28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effectLst/>
                <a:latin typeface="Times New Roman" pitchFamily="18" charset="0"/>
                <a:cs typeface="Times New Roman" pitchFamily="18" charset="0"/>
              </a:rPr>
              <a:t>Модуль І «Особливості </a:t>
            </a:r>
            <a:r>
              <a:rPr lang="uk-UA" sz="2800" dirty="0">
                <a:effectLst/>
                <a:latin typeface="Times New Roman" pitchFamily="18" charset="0"/>
                <a:cs typeface="Times New Roman" pitchFamily="18" charset="0"/>
              </a:rPr>
              <a:t>розвитку обдарованої дитини від 1 до 6 років</a:t>
            </a:r>
            <a:r>
              <a:rPr lang="uk-UA" sz="2800" dirty="0" smtClean="0">
                <a:effectLst/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курси підвищення кваліфікації\курси Франківськ 14р\фото\1фото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17712"/>
            <a:ext cx="2799093" cy="209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D:\курси підвищення кваліфікації\курси Франківськ 14р\фото\1фото\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12776"/>
            <a:ext cx="2692400" cy="201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D:\курси підвищення кваліфікації\курси Франківськ 14р\фото\1фото\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1746" y="3501008"/>
            <a:ext cx="3060700" cy="229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D:\курси підвищення кваліфікації\курси Франківськ 14р\фото\1фото\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4063" y="3872985"/>
            <a:ext cx="2880320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D:\курси підвищення кваліфікації\курси Франківськ 14р\фото\1фото\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5294" y="1878551"/>
            <a:ext cx="2686050" cy="2014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D:\фото\семінари-практикуми\2013 рік\Фото Круглий стіл\DSCN13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772" y="3850282"/>
            <a:ext cx="2877071" cy="215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0594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D:\курси підвищення кваліфікації\курси Франківськ 14р\фото\1фото\Фото058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0"/>
            <a:ext cx="2994298" cy="2170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курси підвищення кваліфікації\курси Франківськ 14р\фото\1фото\Фото056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88640"/>
            <a:ext cx="3124200" cy="234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D:\курси підвищення кваліфікації\курси Франківськ 14р\фото\1фото\Фото056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83129"/>
            <a:ext cx="2808312" cy="1981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D:\курси підвищення кваліфікації\курси Франківськ 14р\фото\1фото\Фото057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507173"/>
            <a:ext cx="2404120" cy="2019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D:\курси підвищення кваліфікації\курси Франківськ 14р\фото\1фото\Фото059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6080" y="476673"/>
            <a:ext cx="2324100" cy="1906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D:\курси підвищення кваліфікації\курси Франківськ 14р\фото\1фото\Фото0597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6060" y="2394398"/>
            <a:ext cx="2804120" cy="2032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D:\курси підвищення кваліфікації\курси Франківськ 14р\фото\1фото\Фото0612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070" y="4364572"/>
            <a:ext cx="2990850" cy="2242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D:\курси підвищення кваліфікації\курси Франківськ 14р\фото\1фото\Фото0617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2264" y="4342569"/>
            <a:ext cx="2733675" cy="2049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D:\курси підвищення кваліфікації\курси Франківськ 14р\фото\1фото\Фото0610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4888" y="4426615"/>
            <a:ext cx="2695575" cy="20212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1958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/>
              <a:t>Наша творчість</a:t>
            </a:r>
            <a:endParaRPr lang="ru-RU" sz="3200" dirty="0"/>
          </a:p>
        </p:txBody>
      </p:sp>
      <p:pic>
        <p:nvPicPr>
          <p:cNvPr id="4" name="Объект 3" descr="D:\курси підвищення кваліфікації\курси Франківськ 14р\фото\1фото\Фото060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513" y="2636912"/>
            <a:ext cx="2016224" cy="239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курси підвищення кваліфікації\курси Франківськ 14р\фото\1фото\Фото061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1269" y="1052736"/>
            <a:ext cx="1642745" cy="219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D:\курси підвищення кваліфікації\курси Франківськ 14р\фото\1фото\Фото060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54799"/>
            <a:ext cx="2117516" cy="1872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D:\курси підвищення кваліфікації\курси Франківськ 14р\фото\1фото\Фото061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2701677" cy="1846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D:\курси підвищення кваліфікації\курси Франківськ 14р\фото\1фото\Фото061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2675" y="3068959"/>
            <a:ext cx="2362825" cy="175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D:\курси підвищення кваліфікації\курси Франківськ 14р\фото\1фото\Фото0579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036226"/>
            <a:ext cx="2943225" cy="2207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D:\курси підвищення кваліфікації\курси Франківськ 14р\фото\фото3\Фото-0007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0487" y="3185224"/>
            <a:ext cx="2410055" cy="1633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D:\курси підвищення кваліфікації\курси Франківськ 14р\фото\фото3\Фото-0013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07" y="5229199"/>
            <a:ext cx="2109122" cy="1529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D:\курси підвищення кваліфікації\курси Франківськ 14р\фото\фото3\Фото-0017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8455" y="4627006"/>
            <a:ext cx="2858825" cy="2247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D:\курси підвищення кваліфікації\курси Франківськ 14р\фото\фото3\Фото-0009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319" y="4143226"/>
            <a:ext cx="2447925" cy="1835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D:\курси підвищення кваліфікації\курси Франківськ 14р\фото\фото3\Фото-0012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3376" y="4819158"/>
            <a:ext cx="2581275" cy="1935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1123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uk-UA" sz="2700" dirty="0" smtClean="0"/>
              <a:t/>
            </a:r>
            <a:br>
              <a:rPr lang="uk-UA" sz="2700" dirty="0" smtClean="0"/>
            </a:br>
            <a:r>
              <a:rPr lang="uk-UA" sz="2700" dirty="0" smtClean="0"/>
              <a:t>Модуль ІІ </a:t>
            </a:r>
            <a:r>
              <a:rPr lang="uk-UA" sz="2700" dirty="0">
                <a:effectLst/>
              </a:rPr>
              <a:t>«Проектування індивідуального розвитку обдарованих дітей раннього і дошкільного віку».</a:t>
            </a:r>
            <a:r>
              <a:rPr lang="ru-RU" sz="2700" dirty="0">
                <a:effectLst/>
              </a:rPr>
              <a:t/>
            </a:r>
            <a:br>
              <a:rPr lang="ru-RU" sz="2700" dirty="0">
                <a:effectLst/>
              </a:rPr>
            </a:br>
            <a:r>
              <a:rPr lang="uk-UA" sz="3200" dirty="0" smtClean="0"/>
              <a:t> </a:t>
            </a:r>
            <a:endParaRPr lang="ru-RU" sz="3200" dirty="0"/>
          </a:p>
        </p:txBody>
      </p:sp>
      <p:pic>
        <p:nvPicPr>
          <p:cNvPr id="4" name="Объект 3" descr="D:\курси підвищення кваліфікації\курси Франківськ 14р\фото\фото2\Фото065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5830"/>
            <a:ext cx="2457152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курси підвищення кваліфікації\курси Франківськ 14р\фото\фото2\Фото064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0760" y="1212037"/>
            <a:ext cx="2908300" cy="218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D:\курси підвищення кваліфікації\курси Франківськ 14р\фото\фото2\Фото064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96952"/>
            <a:ext cx="2736215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D:\курси підвищення кваліфікації\курси Франківськ 14р\фото\фото2\Фото064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8720" y="1340768"/>
            <a:ext cx="2362200" cy="177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D:\курси підвищення кваліфікації\курси Франківськ 14р\фото\фото2\Фото065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0760" y="3645024"/>
            <a:ext cx="3221360" cy="2254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D:\курси підвищення кваліфікації\курси Франківськ 14р\фото\фото2\Фото0653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368428"/>
            <a:ext cx="2555240" cy="2232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5141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D:\курси підвищення кваліфікації\курси Франківськ 14р\фото\фото2\Фото065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0"/>
            <a:ext cx="2592288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курси підвищення кваліфікації\курси Франківськ 14р\фото\фото2\Фото065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2656"/>
            <a:ext cx="2628900" cy="197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D:\курси підвищення кваліфікації\курси Франківськ 14р\фото\фото2\Фото066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4891" y="116632"/>
            <a:ext cx="2693293" cy="2103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D:\курси підвищення кваліфікації\курси Франківськ 14р\фото\фото2\Фото066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8190" y="3473547"/>
            <a:ext cx="2818025" cy="125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D:\курси підвищення кваліфікації\курси Франківськ 14р\фото\фото2\Фото066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8840"/>
            <a:ext cx="2809875" cy="2106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D:\курси підвищення кваліфікації\курси Франківськ 14р\фото\фото2\Проект ТДТ\DSC00455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0297" y="2220388"/>
            <a:ext cx="2771775" cy="2078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D:\курси підвищення кваліфікації\курси Франківськ 14р\фото\фото2\Проект ТДТ\DSC00457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7460" y="2005513"/>
            <a:ext cx="2497334" cy="1449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D:\курси підвищення кваліфікації\курси Франківськ 14р\фото\фото2\Проект ТДТ\DSC00464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9266" y="4102837"/>
            <a:ext cx="2828925" cy="2121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D:\курси підвищення кваліфікації\курси Франківськ 14р\фото\фото2\Проект ТДТ\DSC00461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4636" y="4601617"/>
            <a:ext cx="2717800" cy="203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D:\курси підвищення кваліфікації\курси Франківськ 14р\фото\фото2\Проект ТДТ\DSC00459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1954" y="4529182"/>
            <a:ext cx="2550209" cy="17801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9074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dirty="0" smtClean="0"/>
              <a:t>Модуль ІІІ </a:t>
            </a:r>
            <a:r>
              <a:rPr lang="uk-UA" sz="2800" dirty="0">
                <a:effectLst/>
              </a:rPr>
              <a:t>«Педагогічні технології та техніки роботи з дітьми раннього і дошкільного віку»</a:t>
            </a:r>
            <a:endParaRPr lang="ru-RU" sz="2800" dirty="0"/>
          </a:p>
        </p:txBody>
      </p:sp>
      <p:pic>
        <p:nvPicPr>
          <p:cNvPr id="4" name="Объект 3" descr="D:\курси підвищення кваліфікації\курси Франківськ 14р\фото\фото3\Фото076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2589039" cy="1883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курси підвищення кваліфікації\курси Франківськ 14р\фото\фото3\Фото076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9511" y="1216811"/>
            <a:ext cx="2480568" cy="1860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D:\курси підвищення кваліфікації\курси Франківськ 14р\фото\фото3\Фото078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3490" y="1182709"/>
            <a:ext cx="2767881" cy="1964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D:\курси підвищення кваліфікації\курси Франківськ 14р\фото\фото3\Фото078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2300" y="5246241"/>
            <a:ext cx="2171700" cy="162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D:\курси підвищення кваліфікації\курси Франківськ 14р\фото\фото3\Фото079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73897"/>
            <a:ext cx="27432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D:\курси підвищення кваліфікації\курси Франківськ 14р\фото\фото3\Фото0795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0784" y="3095444"/>
            <a:ext cx="2585392" cy="2035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D:\курси підвищення кваліфікації\курси Франківськ 14р\фото\фото3\Фото0799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2133" y="3065831"/>
            <a:ext cx="2686050" cy="2014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D:\курси підвищення кваліфікації\курси Франківськ 14р\фото\фото3\Фото0800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6906" y="5146430"/>
            <a:ext cx="2190750" cy="1642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D:\курси підвищення кваліфікації\курси Франківськ 14р\фото\фото3\Фото0804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657" y="5022403"/>
            <a:ext cx="2400300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D:\курси підвищення кваліфікації\курси Франківськ 14р\фото\фото3\Фото0803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0332" y="5080050"/>
            <a:ext cx="2049388" cy="15893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9767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D:\курси підвищення кваліфікації\курси Франківськ 14р\фото\фото3\Фото0809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6632"/>
            <a:ext cx="1656183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курси підвищення кваліфікації\курси Франківськ 14р\фото\фото3\Фото081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8640"/>
            <a:ext cx="2571750" cy="1928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D:\курси підвищення кваліфікації\курси Франківськ 14р\фото\фото3\Фото081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17135"/>
            <a:ext cx="2238375" cy="1678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D:\курси підвищення кваліфікації\курси Франківськ 14р\фото\фото3\Фото082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125041"/>
            <a:ext cx="3029694" cy="2164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D:\курси підвищення кваліфікації\курси Франківськ 14р\фото\фото3\Фото082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282497"/>
            <a:ext cx="2838450" cy="2128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D:\курси підвищення кваліфікації\курси Франківськ 14р\фото\фото3\Фото083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670" y="3933056"/>
            <a:ext cx="2592288" cy="2187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D:\курси підвищення кваліфікації\курси Франківськ 14р\фото\фото3\Фото0834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5958" y="4239426"/>
            <a:ext cx="2333625" cy="1750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D:\курси підвищення кваліфікації\курси Франківськ 14р\фото\фото3\Фото0822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6988" y="404663"/>
            <a:ext cx="1676400" cy="1712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D:\курси підвищення кваліфікації\курси Франківськ 14р\фото\фото3\Фото0814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1127"/>
            <a:ext cx="2762250" cy="2071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D:\курси підвищення кваліфікації\курси Франківськ 14р\фото\фото3\Фото0823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858" y="5362344"/>
            <a:ext cx="1733550" cy="1299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D:\курси підвищення кваліфікації\курси Франківськ 14р\фото\фото3\Фото0835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9583" y="4426150"/>
            <a:ext cx="2486025" cy="1864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03173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2200" dirty="0" smtClean="0"/>
              <a:t>Модуль І</a:t>
            </a:r>
            <a:r>
              <a:rPr lang="en-US" sz="2200" dirty="0" smtClean="0"/>
              <a:t>V</a:t>
            </a:r>
            <a:r>
              <a:rPr lang="uk-UA" sz="2200" dirty="0" smtClean="0"/>
              <a:t>  </a:t>
            </a:r>
            <a:r>
              <a:rPr lang="uk-UA" sz="2200" dirty="0" smtClean="0">
                <a:effectLst/>
              </a:rPr>
              <a:t>«</a:t>
            </a:r>
            <a:r>
              <a:rPr lang="uk-UA" sz="2200" dirty="0">
                <a:effectLst/>
              </a:rPr>
              <a:t>Ігрові </a:t>
            </a:r>
            <a:r>
              <a:rPr lang="uk-UA" sz="2200" dirty="0" smtClean="0">
                <a:effectLst/>
              </a:rPr>
              <a:t>практики. </a:t>
            </a:r>
            <a:br>
              <a:rPr lang="uk-UA" sz="2200" dirty="0" smtClean="0">
                <a:effectLst/>
              </a:rPr>
            </a:br>
            <a:r>
              <a:rPr lang="uk-UA" sz="2200" dirty="0" smtClean="0">
                <a:effectLst/>
              </a:rPr>
              <a:t>Робота з батьками щодо розвитку обдарувань дошкільників</a:t>
            </a:r>
            <a:r>
              <a:rPr lang="uk-UA" sz="2800" dirty="0" smtClean="0">
                <a:effectLst/>
              </a:rPr>
              <a:t>»</a:t>
            </a:r>
            <a:endParaRPr lang="ru-RU" sz="2800" dirty="0"/>
          </a:p>
        </p:txBody>
      </p:sp>
      <p:pic>
        <p:nvPicPr>
          <p:cNvPr id="4" name="Объект 3" descr="D:\курси підвищення кваліфікації\курси Франківськ 14р\фото\фото 4\DSC0047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2160240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D:\курси підвищення кваліфікації\курси Франківськ 14р\фото\фото 4\DSC0047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5" y="1196752"/>
            <a:ext cx="2664296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D:\курси підвищення кваліфікації\курси Франківськ 14р\фото\фото 4\DSC0048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96952"/>
            <a:ext cx="3060700" cy="229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D:\курси підвищення кваліфікації\курси Франківськ 14р\фото\фото 4\DSC0047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1" y="1212624"/>
            <a:ext cx="2343150" cy="1757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D:\курси підвищення кваліфікації\курси Франківськ 14р\фото\фото 4\DSC0048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8179" y="2889773"/>
            <a:ext cx="2476500" cy="1856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D:\курси підвищення кваліфікації\курси Франківськ 14р\фото\фото 4\DSC00486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5976" y="2924944"/>
            <a:ext cx="2489200" cy="1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D:\курси підвищення кваліфікації\курси Франківськ 14р\фото\фото 4\DSC00497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428" y="4936490"/>
            <a:ext cx="2562225" cy="1921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D:\курси підвищення кваліфікації\курси Франківськ 14р\фото\фото 4\DSC00499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653136"/>
            <a:ext cx="2724150" cy="2042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D:\курси підвищення кваліфікації\курси Франківськ 14р\фото\фото 4\DSC00501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91844"/>
            <a:ext cx="2827117" cy="18434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546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333</TotalTime>
  <Words>358</Words>
  <Application>Microsoft Office PowerPoint</Application>
  <PresentationFormat>Экран (4:3)</PresentationFormat>
  <Paragraphs>52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Регіональний центр Інституту обдарованої дитини НАПН України Курси підвищення кваліфікації за програмою  «Виховання і розвиток обдарованої дитини  раннього та дошкільного віку» м.Івано-Франківськ, 24 січня – 24 квітня 2014 року</vt:lpstr>
      <vt:lpstr> Модуль І «Особливості розвитку обдарованої дитини від 1 до 6 років» </vt:lpstr>
      <vt:lpstr>Слайд 3</vt:lpstr>
      <vt:lpstr>Наша творчість</vt:lpstr>
      <vt:lpstr> Модуль ІІ «Проектування індивідуального розвитку обдарованих дітей раннього і дошкільного віку».  </vt:lpstr>
      <vt:lpstr>Слайд 6</vt:lpstr>
      <vt:lpstr>Модуль ІІІ «Педагогічні технології та техніки роботи з дітьми раннього і дошкільного віку»</vt:lpstr>
      <vt:lpstr>Слайд 8</vt:lpstr>
      <vt:lpstr>Модуль ІV  «Ігрові практики.  Робота з батьками щодо розвитку обдарувань дошкільників»</vt:lpstr>
      <vt:lpstr>Слайд 10</vt:lpstr>
      <vt:lpstr>ВІДГУКИ  УЧАСНИКІВ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Курси підвищення кваліфікації за програмою  «Виховання і розвиток обдарованої дитини  раннього та дошкільного віку»</dc:title>
  <dc:creator>ИОД</dc:creator>
  <cp:lastModifiedBy>INST</cp:lastModifiedBy>
  <cp:revision>30</cp:revision>
  <dcterms:created xsi:type="dcterms:W3CDTF">2014-04-26T06:59:17Z</dcterms:created>
  <dcterms:modified xsi:type="dcterms:W3CDTF">2014-06-05T13:38:45Z</dcterms:modified>
</cp:coreProperties>
</file>