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331" r:id="rId2"/>
    <p:sldId id="332" r:id="rId3"/>
    <p:sldId id="319" r:id="rId4"/>
    <p:sldId id="320" r:id="rId5"/>
    <p:sldId id="263" r:id="rId6"/>
    <p:sldId id="321" r:id="rId7"/>
    <p:sldId id="280" r:id="rId8"/>
    <p:sldId id="330" r:id="rId9"/>
    <p:sldId id="281" r:id="rId10"/>
    <p:sldId id="282" r:id="rId11"/>
    <p:sldId id="283" r:id="rId12"/>
    <p:sldId id="292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75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423F9-F0EC-4841-9BFD-F30E9F27087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1DBB2-BFD3-49ED-9F67-B980C55DF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5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1DBB2-BFD3-49ED-9F67-B980C55DFB5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76872"/>
            <a:ext cx="4446240" cy="1800200"/>
          </a:xfrm>
        </p:spPr>
        <p:txBody>
          <a:bodyPr>
            <a:noAutofit/>
          </a:bodyPr>
          <a:lstStyle/>
          <a:p>
            <a:pPr algn="ctr"/>
            <a:r>
              <a:rPr lang="uk-UA" sz="4800" dirty="0" smtClean="0">
                <a:solidFill>
                  <a:srgbClr val="C00000"/>
                </a:solidFill>
              </a:rPr>
              <a:t>Я хочу</a:t>
            </a:r>
            <a:br>
              <a:rPr lang="uk-UA" sz="4800" dirty="0" smtClean="0">
                <a:solidFill>
                  <a:srgbClr val="C00000"/>
                </a:solidFill>
              </a:rPr>
            </a:br>
            <a:r>
              <a:rPr lang="uk-UA" sz="4800" dirty="0" smtClean="0">
                <a:solidFill>
                  <a:srgbClr val="C00000"/>
                </a:solidFill>
              </a:rPr>
              <a:t>до школи !!!</a:t>
            </a:r>
            <a:endParaRPr lang="ru-RU" sz="48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>
                <a:solidFill>
                  <a:srgbClr val="C00000"/>
                </a:solidFill>
              </a:rPr>
              <a:t>Прашко</a:t>
            </a:r>
            <a:r>
              <a:rPr lang="uk-UA" dirty="0" smtClean="0">
                <a:solidFill>
                  <a:srgbClr val="C00000"/>
                </a:solidFill>
              </a:rPr>
              <a:t> О. В., </a:t>
            </a:r>
          </a:p>
          <a:p>
            <a:pPr algn="r"/>
            <a:r>
              <a:rPr lang="uk-UA" dirty="0" smtClean="0"/>
              <a:t>заступник завідувача відділу проектування розвитку обдарованості Інституту обдарованої дитини НАПН України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6909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Карусель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Учні створюють два кола: внутрішнє та зовнішнє. У внутрішньому колі учні сидять нерухомо, у зовнішньому учні міняються кожні 30 секунд. Завдання: проговорити за декілька хвилин декілька тем з метою обміну інформацією 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Діалог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Клас об'єднують у 5-6 робочих груп. Обирається група експертів. Завдання: спільний пошук групами узгодженого рішення. Кожна група надає свій варіант рішення, підсумок записується на дошці. Експерти фіксують спільні погляди, узагальнюють відповіді. Групи обговорюють і записують у зошит остаточний варіант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Акваріум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Учні об’єднуються в три групи. Дві групи по черзі вирішують проблемне питання. Група експертів оцінює роботу груп, оцінюючи рівень взаємодії в групах та результативність пошуку шляхів вирішення проблеми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Синтез думок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Після об'єднання в групи і виконання завдання, учні не записують відповідь на дошці, а передають іншим групам. Ті доповнюють відповідь своїми думками, підкреслюють те, з чим не погоджуються. Експерти порівнюють висновки груп з власними висновками, роблять загальний звіт і представляють на обговорення усьому класу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Пошук інформації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Пошук відповідей на запитання, які можна знайти у різних джерелах інформації. Заслуховуються відповіді кожної групи. Відповіді  доповнюються та обговорюються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Коло ідей (велике коло)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Розв'язання суперечливих питань, складання переліку ідей і залучення всіх учнів до обговорення поставленого питання.  Усі групи мають однакове завдання, яке складається з кількох питань. Групи представляють свої пропозиції по черзі 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Проект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Завдання: обговорити конкретну навчальну проблему з різних сторін. У результаті роботи груп складається єдиний проект, визначаються шляхи вирішення проблеми або досягнення мети. Складений проект, як правило, рецензує та доповнює група рецензентів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Броунівський рух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Учні рухаються по класу у вільному порядку з метою збору інформації для відповіді на поставлене питання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Дерево рішень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Клас об’єднується в 3-4 групи з однаковою кількістю учнів. 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Кожна група обговорює питання і робить запис на своєму дереві (аркуш паперу). 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Групи міняються «деревами», додаючи нові ідеї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Зроби вибір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Учитель зачитує твердження. Учні об’єднуються у групи, що підтримують те або інше твердження. </a:t>
            </a:r>
          </a:p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Завдання: пояснити власну позицію (власний вибір)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Звідки народжується бажання вчитись?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 Навчання – відкриття. Учитель – чарівник, провідник у чарівну країну. </a:t>
            </a:r>
          </a:p>
          <a:p>
            <a:r>
              <a:rPr lang="uk-UA" dirty="0" smtClean="0"/>
              <a:t>Доступність матеріалу.</a:t>
            </a:r>
            <a:r>
              <a:rPr lang="uk-UA" dirty="0"/>
              <a:t> Навчання на рівні </a:t>
            </a:r>
            <a:r>
              <a:rPr lang="uk-UA" dirty="0" smtClean="0"/>
              <a:t>інтелектуальних можливостей. </a:t>
            </a:r>
          </a:p>
          <a:p>
            <a:r>
              <a:rPr lang="uk-UA" dirty="0" smtClean="0"/>
              <a:t>Нічого не сприймати на віру. Клуб «</a:t>
            </a:r>
            <a:r>
              <a:rPr lang="uk-UA" dirty="0" err="1" smtClean="0"/>
              <a:t>Чомучок</a:t>
            </a:r>
            <a:r>
              <a:rPr lang="uk-UA" dirty="0" smtClean="0"/>
              <a:t>». </a:t>
            </a:r>
          </a:p>
          <a:p>
            <a:r>
              <a:rPr lang="uk-UA" dirty="0" smtClean="0"/>
              <a:t> Поступове ускладнення. </a:t>
            </a:r>
            <a:r>
              <a:rPr lang="uk-UA" dirty="0"/>
              <a:t>Ведуча роль теоретичних знань. </a:t>
            </a:r>
            <a:r>
              <a:rPr lang="uk-UA" dirty="0" smtClean="0"/>
              <a:t>Канапка з повторень. </a:t>
            </a:r>
          </a:p>
          <a:p>
            <a:r>
              <a:rPr lang="uk-UA" dirty="0" smtClean="0"/>
              <a:t>Гра як повітря. Забезпечення потреби в спілкуванні, взаємодії. Діалог – ведуча діяльність.</a:t>
            </a:r>
          </a:p>
          <a:p>
            <a:r>
              <a:rPr lang="uk-UA" dirty="0" smtClean="0"/>
              <a:t>Успіх </a:t>
            </a:r>
            <a:r>
              <a:rPr lang="uk-UA" dirty="0"/>
              <a:t>як нагорода</a:t>
            </a:r>
            <a:r>
              <a:rPr lang="uk-UA" dirty="0" smtClean="0"/>
              <a:t>.</a:t>
            </a:r>
            <a:r>
              <a:rPr lang="uk-UA" dirty="0"/>
              <a:t> Букет заохочень. </a:t>
            </a:r>
            <a:endParaRPr lang="uk-UA" dirty="0" smtClean="0"/>
          </a:p>
          <a:p>
            <a:r>
              <a:rPr lang="uk-UA" dirty="0" smtClean="0"/>
              <a:t>Любити – означає бачити і чути.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5184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C00000"/>
                </a:solidFill>
              </a:rPr>
              <a:t>Свіча, мікрофон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	По колу передається запалена свіча (уявний мікрофон). Учні по черзі стисло висловлюють свої думки щодо проблеми, що вирішується на уроці, дають відповідь на поставлене (широке) питання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Якості учителя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uk-UA" b="1" i="1" dirty="0" smtClean="0"/>
              <a:t>Гнучкість дій:</a:t>
            </a:r>
            <a:r>
              <a:rPr lang="uk-UA" dirty="0" smtClean="0"/>
              <a:t> Уміння орієнтуватися в обстановці, яка швидко змінюється; спонукати учасників дискусії до спільного вироблення правил, зосередженому обговоренню, обміну думками, зжатому, лаконічному підведенню підсумків.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Щирий інтерес до дитини:</a:t>
            </a:r>
            <a:r>
              <a:rPr lang="uk-UA" dirty="0" smtClean="0"/>
              <a:t>терпіння і інтерес під час висловлювання учнями думки; намагання узнати його точку зору, судженням, враження.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Широта сприйняття:</a:t>
            </a:r>
            <a:r>
              <a:rPr lang="uk-UA" dirty="0" smtClean="0"/>
              <a:t> Уміння  в умовах жвавого обговорення вільно виражати свою думку, не подавляючи при цьому інших, переконувати учасників дискусії, не наполягаючи на власній точці зору.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Якості учителя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b="1" i="1" dirty="0" smtClean="0"/>
              <a:t>Терпимість:</a:t>
            </a:r>
            <a:r>
              <a:rPr lang="uk-UA" dirty="0" smtClean="0"/>
              <a:t> спокійне сприйняття можливих помилок в фактах, логіці міркувань. Уміння спонукати учнів до прояснення та уточнення думки без намагання обірвати невдалу відповідь, яка на даний момент є єдиним проявом ініціативи;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Конструктивізм й творчий підхід:</a:t>
            </a:r>
            <a:r>
              <a:rPr lang="uk-UA" dirty="0" smtClean="0"/>
              <a:t> уміння побачити за нескладними висловлюваннями живу роботу думки, підтримати її, делікатно спрямувати на пошук результатів, який, можливо, невідомий самому учителю;</a:t>
            </a:r>
            <a:endParaRPr lang="ru-RU" dirty="0" smtClean="0"/>
          </a:p>
          <a:p>
            <a:pPr>
              <a:buNone/>
            </a:pPr>
            <a:r>
              <a:rPr lang="uk-UA" b="1" i="1" dirty="0" smtClean="0"/>
              <a:t>Доброзичливість: </a:t>
            </a:r>
            <a:r>
              <a:rPr lang="uk-UA" dirty="0" smtClean="0"/>
              <a:t>позитивне ставлення до особистості дитини, безоціночне сприйняття його думок, почуттів, емоційного стану.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400" dirty="0" err="1" smtClean="0"/>
              <a:t>Інтеракція</a:t>
            </a:r>
            <a:endParaRPr lang="ru-RU" sz="4400" dirty="0"/>
          </a:p>
        </p:txBody>
      </p:sp>
      <p:sp>
        <p:nvSpPr>
          <p:cNvPr id="14339" name="Прямокутник 4"/>
          <p:cNvSpPr>
            <a:spLocks noChangeArrowheads="1"/>
          </p:cNvSpPr>
          <p:nvPr/>
        </p:nvSpPr>
        <p:spPr bwMode="auto">
          <a:xfrm>
            <a:off x="428625" y="1500188"/>
            <a:ext cx="764381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dirty="0"/>
              <a:t> </a:t>
            </a:r>
            <a:r>
              <a:rPr lang="uk-UA" sz="3200" b="1" dirty="0">
                <a:solidFill>
                  <a:srgbClr val="C00000"/>
                </a:solidFill>
              </a:rPr>
              <a:t>                          </a:t>
            </a:r>
            <a:r>
              <a:rPr lang="uk-UA" sz="3200" dirty="0"/>
              <a:t>  — </a:t>
            </a:r>
            <a:r>
              <a:rPr lang="uk-UA" sz="3200" i="1" dirty="0"/>
              <a:t>міжособистісна чи </a:t>
            </a:r>
            <a:r>
              <a:rPr lang="uk-UA" sz="3200" i="1" dirty="0" smtClean="0"/>
              <a:t>соціальна </a:t>
            </a:r>
            <a:r>
              <a:rPr lang="uk-UA" sz="3200" i="1" dirty="0"/>
              <a:t>взаємодія </a:t>
            </a:r>
            <a:r>
              <a:rPr lang="uk-UA" sz="3200" dirty="0"/>
              <a:t>(з </a:t>
            </a:r>
            <a:r>
              <a:rPr lang="uk-UA" sz="3200" dirty="0" err="1"/>
              <a:t>англ</a:t>
            </a:r>
            <a:r>
              <a:rPr lang="uk-UA" sz="3200" dirty="0"/>
              <a:t>, </a:t>
            </a:r>
            <a:r>
              <a:rPr lang="ru-RU" sz="3200" dirty="0" err="1"/>
              <a:t>interaction</a:t>
            </a:r>
            <a:r>
              <a:rPr lang="uk-UA" sz="3200" dirty="0"/>
              <a:t> </a:t>
            </a:r>
            <a:r>
              <a:rPr lang="uk-UA" sz="3200" dirty="0" smtClean="0"/>
              <a:t>- </a:t>
            </a:r>
            <a:r>
              <a:rPr lang="uk-UA" sz="3200" dirty="0"/>
              <a:t>взаємодія). </a:t>
            </a:r>
            <a:endParaRPr lang="ru-RU" sz="3200" dirty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54663" y="142875"/>
            <a:ext cx="2185987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3929063"/>
            <a:ext cx="2514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5286375"/>
            <a:ext cx="1571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C00000"/>
                </a:solidFill>
              </a:rPr>
              <a:t>Інтерактивні технології кооперативного навчання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625" y="1428750"/>
            <a:ext cx="7239000" cy="4846638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інтерактивні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кооперативного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об’єднаних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метою: робота в парах,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один-два-чотири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разом,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змінні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трійки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карусель, робота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групах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акваріум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інтерактивні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колективно-групового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передбачають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одночасну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спільну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фронтальну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роботу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класу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ситуативного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навчального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учня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ігрове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моделювання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явищ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вивчаються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дискусійних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широке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публічне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якогось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суперечливого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>
                <a:solidFill>
                  <a:srgbClr val="C00000"/>
                </a:solidFill>
              </a:rPr>
              <a:t>Визначення дискусії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Дискусія як метод інтерактивного навчання(</a:t>
            </a:r>
            <a:r>
              <a:rPr lang="ru-RU" dirty="0" err="1" smtClean="0"/>
              <a:t>discussion</a:t>
            </a:r>
            <a:r>
              <a:rPr lang="uk-UA" dirty="0" smtClean="0"/>
              <a:t>)-  дослідження, розбір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 </a:t>
            </a:r>
            <a:r>
              <a:rPr lang="uk-UA" b="1" i="1" dirty="0" smtClean="0"/>
              <a:t>Навчальна дискусія </a:t>
            </a:r>
            <a:r>
              <a:rPr lang="uk-UA" dirty="0" smtClean="0"/>
              <a:t>- цілеспрямоване, колективне обговорення конкретної проблеми, обмін думками, ідеями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uk-UA" b="1" i="1" dirty="0" smtClean="0"/>
              <a:t>У науковому обігу </a:t>
            </a:r>
            <a:r>
              <a:rPr lang="uk-UA" dirty="0" smtClean="0"/>
              <a:t>означення дискусії трактується як просте обговорення, під час якого учасники висловлюють думки з метою доповнення, уточнення того, що сказане, або з метою заперечення, зіткнення різних точок зору, підходів, позицій</a:t>
            </a:r>
          </a:p>
          <a:p>
            <a:pPr>
              <a:buFont typeface="Wingdings" pitchFamily="2" charset="2"/>
              <a:buChar char="ü"/>
            </a:pPr>
            <a:r>
              <a:rPr lang="uk-UA" dirty="0" smtClean="0"/>
              <a:t>Дискусія є вільним обміном думками, якими б непопулярними чи несподіваними для інших вони би не були (</a:t>
            </a:r>
            <a:r>
              <a:rPr lang="uk-UA" dirty="0" err="1" smtClean="0"/>
              <a:t>Кларін</a:t>
            </a:r>
            <a:r>
              <a:rPr lang="uk-UA" dirty="0" smtClean="0"/>
              <a:t>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06375"/>
            <a:ext cx="142875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428604"/>
            <a:ext cx="7239000" cy="820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C00000"/>
                </a:solidFill>
              </a:rPr>
              <a:t>Складові взаємодії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388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слухати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зважувати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аргументи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співрозмовників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формулювати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погляди,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пожвавленого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опанування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емоціями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висловлювань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Культура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дискусії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ідеального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зразка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її проведення та ін.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Види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групової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роботи</a:t>
            </a:r>
            <a:r>
              <a:rPr lang="ru-RU" dirty="0" smtClean="0">
                <a:solidFill>
                  <a:srgbClr val="C00000"/>
                </a:solidFill>
              </a:rPr>
              <a:t> на </a:t>
            </a:r>
            <a:r>
              <a:rPr lang="ru-RU" dirty="0" err="1" smtClean="0">
                <a:solidFill>
                  <a:srgbClr val="C00000"/>
                </a:solidFill>
              </a:rPr>
              <a:t>уроці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Мозковий штурм;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2. Карусель;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3. Діалог;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4. Синтез думок;</a:t>
            </a:r>
          </a:p>
          <a:p>
            <a:pPr>
              <a:buNone/>
            </a:pPr>
            <a:r>
              <a:rPr lang="uk-UA" i="1" dirty="0" smtClean="0"/>
              <a:t>                </a:t>
            </a:r>
            <a:r>
              <a:rPr lang="uk-UA" b="1" i="1" dirty="0" smtClean="0">
                <a:solidFill>
                  <a:srgbClr val="002060"/>
                </a:solidFill>
              </a:rPr>
              <a:t>5. Пошук інформації;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</a:rPr>
              <a:t>                6. Коло ідей;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</a:rPr>
              <a:t>                7. Проект;</a:t>
            </a:r>
          </a:p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</a:rPr>
              <a:t>                8. Броунівський рух;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9. Дерево рішень;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10. Зроби вибір;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11. Свіча (мікрофон);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12. Акваріум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Д</a:t>
            </a:r>
            <a:r>
              <a:rPr lang="uk-UA" b="1" dirty="0" smtClean="0">
                <a:solidFill>
                  <a:srgbClr val="C00000"/>
                </a:solidFill>
              </a:rPr>
              <a:t>і</a:t>
            </a:r>
            <a:r>
              <a:rPr lang="ru-RU" b="1" dirty="0" err="1" smtClean="0">
                <a:solidFill>
                  <a:srgbClr val="C00000"/>
                </a:solidFill>
              </a:rPr>
              <a:t>алогове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навчання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dirty="0" smtClean="0"/>
              <a:t>«У того, хто знаходить знання лише в книгах, помилок більше, ніж правильних кроків»</a:t>
            </a:r>
          </a:p>
          <a:p>
            <a:pPr algn="r">
              <a:buNone/>
            </a:pPr>
            <a:r>
              <a:rPr lang="uk-UA" sz="2800" b="1" i="1" dirty="0" smtClean="0"/>
              <a:t> </a:t>
            </a:r>
            <a:r>
              <a:rPr lang="uk-UA" sz="1800" b="1" i="1" dirty="0" smtClean="0"/>
              <a:t>(Арабська поговірка)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 “Говорити із знавцем – все одне, що пити кокосове молоко </a:t>
            </a:r>
            <a:r>
              <a:rPr lang="uk-UA" b="1" dirty="0"/>
              <a:t>з </a:t>
            </a:r>
            <a:r>
              <a:rPr lang="uk-UA" b="1" dirty="0" smtClean="0"/>
              <a:t>тростинним цукром»</a:t>
            </a:r>
          </a:p>
          <a:p>
            <a:pPr algn="r">
              <a:buNone/>
            </a:pPr>
            <a:r>
              <a:rPr lang="uk-UA" sz="1800" b="1" i="1" dirty="0" smtClean="0"/>
              <a:t>(Індійська поговірка)</a:t>
            </a:r>
          </a:p>
          <a:p>
            <a:pPr>
              <a:buNone/>
            </a:pPr>
            <a:r>
              <a:rPr lang="uk-UA" dirty="0" smtClean="0"/>
              <a:t>  </a:t>
            </a:r>
            <a:r>
              <a:rPr lang="uk-UA" b="1" dirty="0" smtClean="0"/>
              <a:t>“ Від великої голови користі не буде, якщо в середині її мозок не кипить»</a:t>
            </a:r>
          </a:p>
          <a:p>
            <a:pPr>
              <a:buNone/>
            </a:pPr>
            <a:endParaRPr lang="uk-UA" b="1" i="1" dirty="0" smtClean="0"/>
          </a:p>
          <a:p>
            <a:pPr algn="r">
              <a:buNone/>
            </a:pPr>
            <a:r>
              <a:rPr lang="ru-RU" sz="1800" b="1" i="1" dirty="0" smtClean="0"/>
              <a:t>(</a:t>
            </a:r>
            <a:r>
              <a:rPr lang="ru-RU" sz="1800" b="1" i="1" dirty="0" err="1" smtClean="0"/>
              <a:t>Російська</a:t>
            </a:r>
            <a:r>
              <a:rPr lang="ru-RU" sz="1800" b="1" i="1" dirty="0" smtClean="0"/>
              <a:t> </a:t>
            </a:r>
            <a:r>
              <a:rPr lang="ru-RU" sz="1800" b="1" i="1" dirty="0" err="1" smtClean="0"/>
              <a:t>поговірка</a:t>
            </a:r>
            <a:r>
              <a:rPr lang="ru-RU" sz="1800" b="1" i="1" dirty="0" smtClean="0"/>
              <a:t>)</a:t>
            </a:r>
            <a:endParaRPr lang="uk-UA" sz="1800" i="1" dirty="0" smtClean="0"/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Мозковий штурм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Учитель  пропонує проблему, яка фіксується на дошці, ватмані або зошиті. Усі учасники обговорення висувають ідеї щодо розв'язання проблеми. Усі ідеї записуються, групуються або </a:t>
            </a:r>
            <a:r>
              <a:rPr lang="uk-UA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ранжуються</a:t>
            </a:r>
            <a:r>
              <a:rPr lang="uk-UA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аналізуються</a:t>
            </a:r>
            <a:endParaRPr lang="uk-UA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702</TotalTime>
  <Words>752</Words>
  <Application>Microsoft Office PowerPoint</Application>
  <PresentationFormat>Экран (4:3)</PresentationFormat>
  <Paragraphs>87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Я хочу до школи !!!</vt:lpstr>
      <vt:lpstr>Звідки народжується бажання вчитись?</vt:lpstr>
      <vt:lpstr>Інтеракція</vt:lpstr>
      <vt:lpstr>Інтерактивні технології кооперативного навчання</vt:lpstr>
      <vt:lpstr>Визначення дискусії</vt:lpstr>
      <vt:lpstr>Складові взаємодії</vt:lpstr>
      <vt:lpstr>Види групової роботи на уроці</vt:lpstr>
      <vt:lpstr>Діалогове навчання</vt:lpstr>
      <vt:lpstr>Мозковий штурм </vt:lpstr>
      <vt:lpstr>Карусель </vt:lpstr>
      <vt:lpstr>Діалог </vt:lpstr>
      <vt:lpstr>Акваріум</vt:lpstr>
      <vt:lpstr>Синтез думок </vt:lpstr>
      <vt:lpstr>Пошук інформації </vt:lpstr>
      <vt:lpstr>Коло ідей (велике коло) </vt:lpstr>
      <vt:lpstr>Проект </vt:lpstr>
      <vt:lpstr>Броунівський рух</vt:lpstr>
      <vt:lpstr>Дерево рішень</vt:lpstr>
      <vt:lpstr>Зроби вибір</vt:lpstr>
      <vt:lpstr>Свіча, мікрофон</vt:lpstr>
      <vt:lpstr>Якості учителя</vt:lpstr>
      <vt:lpstr>Якості учителя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Формування комунікативної та дискусійної  культури через застосування інтерактивних технологій  Технологія «Акваріум»  </dc:title>
  <cp:lastModifiedBy>ИОД</cp:lastModifiedBy>
  <cp:revision>59</cp:revision>
  <dcterms:modified xsi:type="dcterms:W3CDTF">2015-03-19T12:10:27Z</dcterms:modified>
</cp:coreProperties>
</file>