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4" r:id="rId5"/>
    <p:sldId id="268" r:id="rId6"/>
    <p:sldId id="257" r:id="rId7"/>
    <p:sldId id="269" r:id="rId8"/>
    <p:sldId id="258" r:id="rId9"/>
    <p:sldId id="270" r:id="rId10"/>
    <p:sldId id="259" r:id="rId11"/>
    <p:sldId id="271" r:id="rId12"/>
    <p:sldId id="273" r:id="rId13"/>
    <p:sldId id="266" r:id="rId14"/>
    <p:sldId id="267" r:id="rId15"/>
    <p:sldId id="265" r:id="rId16"/>
    <p:sldId id="26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24FC-1587-44EF-A9BB-C5EC586DF32C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D082E-E854-4B7A-AC95-3DB769846AF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10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ПІДТРИМКА ПІДЛІТКА: </a:t>
            </a:r>
            <a:r>
              <a:rPr lang="ru-RU" sz="4900" b="1" dirty="0" smtClean="0"/>
              <a:t>ВСЕ ПРО НЕГАТИВНУ </a:t>
            </a:r>
            <a:br>
              <a:rPr lang="ru-RU" sz="4900" b="1" dirty="0" smtClean="0"/>
            </a:br>
            <a:r>
              <a:rPr lang="ru-RU" sz="4900" b="1" dirty="0" smtClean="0"/>
              <a:t>ПОВЕД</a:t>
            </a:r>
            <a:r>
              <a:rPr lang="uk-UA" sz="4900" b="1" dirty="0" smtClean="0"/>
              <a:t>ІНКУ </a:t>
            </a:r>
            <a:r>
              <a:rPr lang="uk-UA" sz="4900" b="1" dirty="0" smtClean="0"/>
              <a:t>УЧНЯ</a:t>
            </a:r>
            <a:r>
              <a:rPr lang="uk-UA" sz="4900" b="1" dirty="0" smtClean="0"/>
              <a:t/>
            </a:r>
            <a:br>
              <a:rPr lang="uk-UA" sz="4900" b="1" dirty="0" smtClean="0"/>
            </a:br>
            <a:r>
              <a:rPr lang="ru-RU" sz="6000" b="1" i="1" dirty="0" err="1" smtClean="0">
                <a:solidFill>
                  <a:srgbClr val="FF0000"/>
                </a:solidFill>
              </a:rPr>
              <a:t>Просвітлюємо</a:t>
            </a:r>
            <a:r>
              <a:rPr lang="ru-RU" sz="6000" b="1" i="1" dirty="0" smtClean="0">
                <a:solidFill>
                  <a:srgbClr val="FF0000"/>
                </a:solidFill>
              </a:rPr>
              <a:t> дорогу…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Содержимое 4" descr="img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9144000" cy="3857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6000" b="1" dirty="0" smtClean="0"/>
              <a:t>УНИКНЕННЯ НЕВДАЧІ</a:t>
            </a:r>
            <a:endParaRPr lang="uk-UA" sz="6000" b="1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0" y="1142984"/>
            <a:ext cx="6000760" cy="5715016"/>
          </a:xfrm>
          <a:solidFill>
            <a:schemeClr val="bg1">
              <a:lumMod val="65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СОЦІАЛЬНІ ПРИЧИНИ:</a:t>
            </a:r>
          </a:p>
          <a:p>
            <a:pPr algn="ctr">
              <a:buNone/>
            </a:pPr>
            <a:r>
              <a:rPr lang="uk-UA" sz="3200" b="1" i="1" dirty="0"/>
              <a:t>ЗАНАДТО ВИСОКІ ВИМОГИ </a:t>
            </a:r>
            <a:r>
              <a:rPr lang="uk-UA" sz="3200" b="1" i="1" dirty="0" smtClean="0"/>
              <a:t>БАТЬКІВ,  ВЧИТЕЛІВ ЧИ ІНШИХ ДОРОСЛИХ; НЕДООЦІНКА ДИТИНИ ТА НАГОЛОШЕННЯ НА ЦЬОМУ; ВІДСУТНІСТЬ ВІРИ В ДИТИНУ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ЯК ПОВОДИТЬСЯ:</a:t>
            </a:r>
          </a:p>
          <a:p>
            <a:pPr algn="ctr">
              <a:buNone/>
            </a:pPr>
            <a:r>
              <a:rPr lang="uk-UA" b="1" i="1" dirty="0"/>
              <a:t>«НАВІТЬ НЕ СПРОБУЮ, ВСЕ ОДНО НЕ ВДАСТЬСЯ</a:t>
            </a:r>
            <a:r>
              <a:rPr lang="uk-UA" b="1" i="1" dirty="0" smtClean="0"/>
              <a:t>»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СИЛЬНІ СТОРОНИ ПОВЕДІНКИ:</a:t>
            </a:r>
          </a:p>
          <a:p>
            <a:pPr algn="ctr">
              <a:buNone/>
            </a:pPr>
            <a:r>
              <a:rPr lang="uk-UA" b="1" i="1" dirty="0" smtClean="0"/>
              <a:t>НЕМАЄ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ЕМОЦІЇ </a:t>
            </a:r>
            <a:r>
              <a:rPr lang="uk-UA" b="1" u="sng" dirty="0" smtClean="0">
                <a:solidFill>
                  <a:srgbClr val="FF0000"/>
                </a:solidFill>
              </a:rPr>
              <a:t>ВЧИТЕЛЯ:</a:t>
            </a:r>
            <a:endParaRPr lang="uk-UA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5800" b="1" i="1" dirty="0" smtClean="0"/>
              <a:t>БЕЗПОРАДНІСТЬ</a:t>
            </a:r>
          </a:p>
          <a:p>
            <a:pPr algn="ctr">
              <a:buNone/>
            </a:pP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getImage (10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760" y="1124744"/>
            <a:ext cx="314324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140967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900" b="1" u="sng" dirty="0" smtClean="0">
                <a:solidFill>
                  <a:srgbClr val="FF0000"/>
                </a:solidFill>
              </a:rPr>
              <a:t>ЩО ХОЧЕТЬСЯ ЗРОБИТИ:</a:t>
            </a:r>
            <a:br>
              <a:rPr lang="uk-UA" sz="4900" b="1" u="sng" dirty="0" smtClean="0">
                <a:solidFill>
                  <a:srgbClr val="FF0000"/>
                </a:solidFill>
              </a:rPr>
            </a:br>
            <a:r>
              <a:rPr lang="uk-UA" sz="4900" b="1" i="1" dirty="0"/>
              <a:t>ВИПРАВДАТИ Й ПОЯСНИТИ </a:t>
            </a:r>
            <a:r>
              <a:rPr lang="uk-UA" sz="4900" b="1" i="1" dirty="0" smtClean="0"/>
              <a:t>НЕВДАЧУ, ПОЖАЛІТИ</a:t>
            </a:r>
            <a:br>
              <a:rPr lang="uk-UA" sz="4900" b="1" i="1" dirty="0" smtClean="0"/>
            </a:br>
            <a:r>
              <a:rPr lang="uk-UA" sz="4900" b="1" u="sng" dirty="0" smtClean="0">
                <a:solidFill>
                  <a:srgbClr val="FF0000"/>
                </a:solidFill>
              </a:rPr>
              <a:t>РЕАКЦІЯ ДИТИНИ:</a:t>
            </a:r>
            <a:r>
              <a:rPr lang="uk-UA" b="1" u="sng" dirty="0" smtClean="0">
                <a:solidFill>
                  <a:srgbClr val="FF0000"/>
                </a:solidFill>
              </a:rPr>
              <a:t/>
            </a:r>
            <a:br>
              <a:rPr lang="uk-UA" b="1" u="sng" dirty="0" smtClean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4077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sz="3600" b="1" i="1" dirty="0">
                <a:solidFill>
                  <a:schemeClr val="tx1"/>
                </a:solidFill>
              </a:rPr>
              <a:t>ПОТРАПЛЯЄ В ЗАЛЕЖНІСТЬ ВІД </a:t>
            </a:r>
            <a:r>
              <a:rPr lang="uk-UA" sz="3600" b="1" i="1" dirty="0" smtClean="0">
                <a:solidFill>
                  <a:schemeClr val="tx1"/>
                </a:solidFill>
              </a:rPr>
              <a:t>ТОГО, </a:t>
            </a:r>
          </a:p>
          <a:p>
            <a:r>
              <a:rPr lang="uk-UA" sz="3600" b="1" i="1" dirty="0" smtClean="0">
                <a:solidFill>
                  <a:schemeClr val="tx1"/>
                </a:solidFill>
              </a:rPr>
              <a:t>ХТО ВИПРАВДОВУЄ</a:t>
            </a:r>
          </a:p>
          <a:p>
            <a:r>
              <a:rPr lang="uk-UA" sz="3600" b="1" i="1" dirty="0" smtClean="0">
                <a:solidFill>
                  <a:schemeClr val="tx1"/>
                </a:solidFill>
              </a:rPr>
              <a:t> </a:t>
            </a:r>
            <a:r>
              <a:rPr lang="uk-UA" sz="3600" b="1" i="1" dirty="0">
                <a:solidFill>
                  <a:schemeClr val="tx1"/>
                </a:solidFill>
              </a:rPr>
              <a:t>Й ДАЛІ НІЧОГО НЕ </a:t>
            </a:r>
            <a:r>
              <a:rPr lang="uk-UA" sz="3600" b="1" i="1" dirty="0" smtClean="0">
                <a:solidFill>
                  <a:schemeClr val="tx1"/>
                </a:solidFill>
              </a:rPr>
              <a:t>РОБИТИМЕ</a:t>
            </a:r>
          </a:p>
          <a:p>
            <a:r>
              <a:rPr lang="uk-UA" sz="4300" b="1" u="sng" dirty="0" smtClean="0">
                <a:solidFill>
                  <a:srgbClr val="FF0000"/>
                </a:solidFill>
              </a:rPr>
              <a:t>СПОСОБИ ЗАПОБІГАННЯ:</a:t>
            </a:r>
          </a:p>
          <a:p>
            <a:r>
              <a:rPr lang="uk-UA" sz="3600" b="1" i="1" dirty="0">
                <a:solidFill>
                  <a:schemeClr val="tx1"/>
                </a:solidFill>
              </a:rPr>
              <a:t>ПІДТРИМУВАТИ </a:t>
            </a:r>
            <a:r>
              <a:rPr lang="uk-UA" sz="3600" b="1" i="1" dirty="0" smtClean="0">
                <a:solidFill>
                  <a:schemeClr val="tx1"/>
                </a:solidFill>
              </a:rPr>
              <a:t>ДИТИНУ, </a:t>
            </a:r>
            <a:r>
              <a:rPr lang="uk-UA" sz="3600" b="1" i="1" dirty="0">
                <a:solidFill>
                  <a:schemeClr val="tx1"/>
                </a:solidFill>
              </a:rPr>
              <a:t>ЩОБ </a:t>
            </a:r>
            <a:r>
              <a:rPr lang="uk-UA" sz="3600" b="1" i="1" dirty="0" smtClean="0">
                <a:solidFill>
                  <a:schemeClr val="tx1"/>
                </a:solidFill>
              </a:rPr>
              <a:t>ЇЇ </a:t>
            </a:r>
            <a:r>
              <a:rPr lang="uk-UA" sz="3600" b="1" i="1" dirty="0">
                <a:solidFill>
                  <a:schemeClr val="tx1"/>
                </a:solidFill>
              </a:rPr>
              <a:t>УСТАНОВКА </a:t>
            </a:r>
            <a:r>
              <a:rPr lang="uk-UA" sz="3600" b="1" i="1" u="sng" dirty="0">
                <a:solidFill>
                  <a:srgbClr val="0070C0"/>
                </a:solidFill>
              </a:rPr>
              <a:t>«Я НЕ МОЖУ» </a:t>
            </a:r>
            <a:r>
              <a:rPr lang="uk-UA" sz="3600" b="1" i="1" dirty="0">
                <a:solidFill>
                  <a:schemeClr val="tx1"/>
                </a:solidFill>
              </a:rPr>
              <a:t>ЗМІНИЛАСЯ НА </a:t>
            </a:r>
            <a:endParaRPr lang="uk-UA" sz="3600" b="1" i="1" dirty="0" smtClean="0">
              <a:solidFill>
                <a:schemeClr val="tx1"/>
              </a:solidFill>
            </a:endParaRPr>
          </a:p>
          <a:p>
            <a:r>
              <a:rPr lang="uk-UA" sz="3600" b="1" i="1" dirty="0" smtClean="0">
                <a:solidFill>
                  <a:schemeClr val="tx1"/>
                </a:solidFill>
              </a:rPr>
              <a:t>УСТАНОВКУ </a:t>
            </a:r>
            <a:r>
              <a:rPr lang="uk-UA" sz="3600" b="1" i="1" u="sng" dirty="0">
                <a:solidFill>
                  <a:srgbClr val="002060"/>
                </a:solidFill>
              </a:rPr>
              <a:t>«Я МОЖУ»</a:t>
            </a:r>
            <a:endParaRPr lang="uk-UA" sz="3600" b="1" i="1" u="sng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475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uk-UA" sz="8800" b="1" dirty="0" smtClean="0"/>
              <a:t>ВІДЧУВ - ВИЗНАЙ</a:t>
            </a:r>
            <a:endParaRPr lang="ru-RU" sz="8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4525963"/>
          </a:xfrm>
        </p:spPr>
      </p:pic>
    </p:spTree>
    <p:extLst>
      <p:ext uri="{BB962C8B-B14F-4D97-AF65-F5344CB8AC3E}">
        <p14:creationId xmlns:p14="http://schemas.microsoft.com/office/powerpoint/2010/main" xmlns="" val="272598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smtClean="0"/>
              <a:t>КОЛИ НТЕРЕСИ НЕ СПІВПАДАЮТЬ</a:t>
            </a:r>
            <a:endParaRPr lang="uk-UA" sz="4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857233"/>
            <a:ext cx="4429124" cy="5715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ЗНИЖУЮТЬ НАПРУЖЕННЯ</a:t>
            </a:r>
            <a:endParaRPr lang="uk-UA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428736"/>
            <a:ext cx="4429124" cy="54292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Дати дитині можливість виговоритися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Говорити вголос про свій емоційний стан та стан дитини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Підкреслювати щось спільне з дитиною (подібність інтересів, думок, спільну мету…)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Прояв інтересу до проблем дитини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7" y="857232"/>
            <a:ext cx="4500563" cy="5715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uk-UA" sz="2800" dirty="0" smtClean="0"/>
              <a:t>ПІДВИЩУЮТЬ НАПРУЖЕННЯ</a:t>
            </a:r>
            <a:endParaRPr lang="uk-UA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7" y="1428736"/>
            <a:ext cx="4500563" cy="54292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Перебивання дитини</a:t>
            </a:r>
          </a:p>
          <a:p>
            <a:pPr algn="ctr"/>
            <a:endParaRPr lang="uk-UA" sz="2800" b="1" dirty="0" smtClean="0"/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Ігнорування свого  емоційного стану та стану дитини</a:t>
            </a:r>
          </a:p>
          <a:p>
            <a:pPr algn="ctr"/>
            <a:endParaRPr lang="uk-UA" sz="2800" b="1" dirty="0" smtClean="0"/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Зменшення внеску дитини у спільну справу та перебільшення свого внеску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Демонстрація незацікавленості проблемою дитини</a:t>
            </a:r>
            <a:endParaRPr lang="uk-UA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-6" y="0"/>
            <a:ext cx="9143999" cy="4286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800" b="1" dirty="0" smtClean="0">
                <a:solidFill>
                  <a:srgbClr val="92D050"/>
                </a:solidFill>
              </a:rPr>
              <a:t>!</a:t>
            </a:r>
            <a:endParaRPr lang="uk-UA" sz="800" b="1" dirty="0">
              <a:solidFill>
                <a:srgbClr val="92D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428604"/>
            <a:ext cx="4495800" cy="64293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Визнання особистості дитини, якщо з нею виник конфлікт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Якщо ви неправі – визнайте</a:t>
            </a:r>
          </a:p>
          <a:p>
            <a:pPr algn="ctr"/>
            <a:endParaRPr lang="uk-UA" sz="32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Запропонуйте конкретний вихід із ситуації, що склалася</a:t>
            </a:r>
          </a:p>
          <a:p>
            <a:pPr algn="ctr">
              <a:buNone/>
            </a:pPr>
            <a:endParaRPr lang="uk-UA" sz="1100" b="1" dirty="0" smtClean="0"/>
          </a:p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Звернення до фактів</a:t>
            </a:r>
            <a:endParaRPr lang="uk-U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495800" cy="64293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Приниження дитини</a:t>
            </a:r>
          </a:p>
          <a:p>
            <a:pPr algn="ctr">
              <a:buNone/>
            </a:pPr>
            <a:endParaRPr lang="uk-UA" sz="3200" b="1" dirty="0" smtClean="0"/>
          </a:p>
          <a:p>
            <a:pPr algn="ctr"/>
            <a:endParaRPr lang="uk-UA" sz="32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Відкидання своєї неправоти або відтягання визнання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Пошук винних і звинувачення дитини</a:t>
            </a:r>
          </a:p>
          <a:p>
            <a:pPr algn="ctr"/>
            <a:endParaRPr lang="uk-UA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Перехід на особистість</a:t>
            </a:r>
            <a:endParaRPr lang="uk-U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1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5400" b="1" i="1" dirty="0" smtClean="0"/>
              <a:t>А ЦЕ ТРЕБА ЗАПАМ”ЯТАТИ</a:t>
            </a:r>
            <a:endParaRPr lang="uk-UA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uk-UA" sz="5800" b="1" i="1" dirty="0" smtClean="0">
                <a:solidFill>
                  <a:srgbClr val="0070C0"/>
                </a:solidFill>
              </a:rPr>
              <a:t>ЖОДНА ДИТИНА НЕ Є БЕЗНАДІЙНОЮ.</a:t>
            </a:r>
          </a:p>
          <a:p>
            <a:r>
              <a:rPr lang="uk-UA" sz="4800" b="1" i="1" dirty="0" smtClean="0">
                <a:solidFill>
                  <a:srgbClr val="C00000"/>
                </a:solidFill>
              </a:rPr>
              <a:t> СКАЗАТИ БУДЬ-ЯКІЙ ДИТИНІ, ЩО ВОНА НЕВДАХА, ОЗНАЧАЄ ПОЗБАВИТИ ЇЇ ГІДНОСТІ, ДОВЕСТИ ДО ВТРАТИ САМОПОВАГИ ТА ЗАБРАТИ В НЕЇ ШАНС СТАТИ КРАЩОЮ.</a:t>
            </a:r>
            <a:endParaRPr lang="uk-UA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</a:rPr>
              <a:t>УСПІХУ </a:t>
            </a:r>
            <a:br>
              <a:rPr lang="uk-UA" sz="6000" b="1" i="1" dirty="0" smtClean="0">
                <a:solidFill>
                  <a:srgbClr val="00B050"/>
                </a:solidFill>
              </a:rPr>
            </a:br>
            <a:r>
              <a:rPr lang="uk-UA" sz="6000" b="1" i="1" dirty="0" smtClean="0">
                <a:solidFill>
                  <a:srgbClr val="00B050"/>
                </a:solidFill>
              </a:rPr>
              <a:t>У ВИХОВАННІ </a:t>
            </a:r>
            <a:r>
              <a:rPr lang="uk-UA" sz="6000" b="1" i="1" dirty="0" smtClean="0">
                <a:solidFill>
                  <a:srgbClr val="00B050"/>
                </a:solidFill>
              </a:rPr>
              <a:t>ПОКОЛІННЯ ТА </a:t>
            </a:r>
            <a:r>
              <a:rPr lang="uk-UA" sz="6000" b="1" i="1" dirty="0" smtClean="0">
                <a:solidFill>
                  <a:srgbClr val="00B050"/>
                </a:solidFill>
              </a:rPr>
              <a:t/>
            </a:r>
            <a:br>
              <a:rPr lang="uk-UA" sz="6000" b="1" i="1" dirty="0" smtClean="0">
                <a:solidFill>
                  <a:srgbClr val="00B050"/>
                </a:solidFill>
              </a:rPr>
            </a:br>
            <a:r>
              <a:rPr lang="uk-UA" sz="6000" b="1" i="1" dirty="0" smtClean="0">
                <a:solidFill>
                  <a:srgbClr val="00B050"/>
                </a:solidFill>
              </a:rPr>
              <a:t>ЗАДОВОЛЕННЯ РЕЗУЛЬТАТОМ</a:t>
            </a:r>
            <a:endParaRPr lang="uk-UA" sz="6000" b="1" i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w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256"/>
            <a:ext cx="9143999" cy="2571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8000" b="1" dirty="0" smtClean="0"/>
              <a:t>ІНДИВІДУАЛЬНІСТЬ – ЦЕ ВАЖЛИВО!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7032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7800" b="1" dirty="0" smtClean="0">
                <a:solidFill>
                  <a:srgbClr val="C00000"/>
                </a:solidFill>
              </a:rPr>
              <a:t>НЕГАТИВНА ПОВЕДІНКА – БОРОТЬБА ЗА СЕБЕ…</a:t>
            </a:r>
            <a:endParaRPr lang="ru-RU" sz="7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4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sz="6700" b="1" dirty="0" smtClean="0">
                <a:solidFill>
                  <a:srgbClr val="002060"/>
                </a:solidFill>
              </a:rPr>
              <a:t>ОСНОВНІ ЗАКОНИ, </a:t>
            </a:r>
            <a:r>
              <a:rPr lang="uk-UA" sz="3600" b="1" dirty="0" smtClean="0">
                <a:solidFill>
                  <a:srgbClr val="FF0000"/>
                </a:solidFill>
              </a:rPr>
              <a:t/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u="sng" dirty="0" smtClean="0">
                <a:solidFill>
                  <a:srgbClr val="002060"/>
                </a:solidFill>
              </a:rPr>
              <a:t>НА ЯКИХ БУДУЄТЬСЯ ПОВЕДІНКА ДИТИНИ:</a:t>
            </a:r>
            <a:br>
              <a:rPr lang="uk-UA" sz="3600" b="1" u="sng" dirty="0" smtClean="0">
                <a:solidFill>
                  <a:srgbClr val="002060"/>
                </a:solidFill>
              </a:rPr>
            </a:br>
            <a:r>
              <a:rPr lang="uk-UA" sz="4900" b="1" dirty="0" smtClean="0">
                <a:solidFill>
                  <a:srgbClr val="002060"/>
                </a:solidFill>
              </a:rPr>
              <a:t>І –</a:t>
            </a:r>
            <a:r>
              <a:rPr lang="uk-UA" sz="3600" b="1" dirty="0" smtClean="0">
                <a:solidFill>
                  <a:srgbClr val="FF0000"/>
                </a:solidFill>
              </a:rPr>
              <a:t> ДИТИНА ВИБИРАЄ ПЕВНУ ПОВЕДІНКУ У ПЕВНИХ ОБСТАВИНАХ.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4900" b="1" dirty="0" smtClean="0">
                <a:solidFill>
                  <a:srgbClr val="002060"/>
                </a:solidFill>
              </a:rPr>
              <a:t>ІІ –</a:t>
            </a:r>
            <a:r>
              <a:rPr lang="uk-UA" sz="3600" b="1" dirty="0" smtClean="0">
                <a:solidFill>
                  <a:srgbClr val="FF0000"/>
                </a:solidFill>
              </a:rPr>
              <a:t> БУДЬ-ЯКА ПОВЕДІНКА МАЄ </a:t>
            </a:r>
            <a:r>
              <a:rPr lang="uk-UA" sz="3600" b="1" u="sng" dirty="0" smtClean="0">
                <a:solidFill>
                  <a:srgbClr val="002060"/>
                </a:solidFill>
              </a:rPr>
              <a:t>МЕТУ:</a:t>
            </a:r>
            <a:r>
              <a:rPr lang="uk-UA" sz="3600" b="1" dirty="0" smtClean="0">
                <a:solidFill>
                  <a:srgbClr val="FF0000"/>
                </a:solidFill>
              </a:rPr>
              <a:t> ПОЧУВАТИ СЕБЕ ПРИНАЛЕЖНИМ ДО </a:t>
            </a:r>
            <a:r>
              <a:rPr lang="uk-UA" sz="3600" b="1" dirty="0" smtClean="0">
                <a:solidFill>
                  <a:srgbClr val="FF0000"/>
                </a:solidFill>
              </a:rPr>
              <a:t>ШКІЛЬНОГО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ЖИТТЯ ТА ВІДЧУВАТИ КОМФОРТ ДУШЕВНИЙ.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4900" b="1" dirty="0" smtClean="0">
                <a:solidFill>
                  <a:srgbClr val="002060"/>
                </a:solidFill>
              </a:rPr>
              <a:t>ІІІ –</a:t>
            </a:r>
            <a:r>
              <a:rPr lang="uk-UA" sz="49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ПОГАНО ПОВОДЯЧИСЬ, ДИТИНА УСВІДОМЛЮЄ, ЩО РОБИТЬ НЕПРАВИЛЬНО, АЛЕ МОЖЕ НЕ УСВІДОМЛЮВАТИ, ЩО ЗА ЦИМ СТОЇТЬ ОДНА З 4 ЦІЛЕЙ: ПРИВЕРНЕННЯ УВАГИ, ВЛАДА, ПОМСТА, УНИКНЕННЯ НЕВДАЧІ.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smtClean="0"/>
              <a:t>ПРИВЕРНЕННЯ УВАГИ</a:t>
            </a:r>
            <a:endParaRPr lang="uk-UA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6500826" cy="550070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200" b="1" u="sng" dirty="0" smtClean="0">
                <a:solidFill>
                  <a:srgbClr val="FF0000"/>
                </a:solidFill>
              </a:rPr>
              <a:t>СОЦІАЛЬНІ ПРИЧИНИ:</a:t>
            </a:r>
          </a:p>
          <a:p>
            <a:pPr marL="0" indent="0" algn="ctr">
              <a:buNone/>
            </a:pPr>
            <a:r>
              <a:rPr lang="uk-UA" sz="3200" b="1" i="1" dirty="0" smtClean="0"/>
              <a:t>ЕМОЦІЙНА </a:t>
            </a:r>
            <a:r>
              <a:rPr lang="uk-UA" sz="3200" b="1" i="1" dirty="0"/>
              <a:t>ХОЛОДНІСТЬ </a:t>
            </a:r>
            <a:r>
              <a:rPr lang="uk-UA" sz="3200" b="1" i="1" dirty="0" smtClean="0"/>
              <a:t>БАТЬКІВ ЧИ ІН. ВАЖЛИВИХ ЛЮДЕЙ;</a:t>
            </a:r>
            <a:endParaRPr lang="ru-RU" sz="3200" i="1" dirty="0"/>
          </a:p>
          <a:p>
            <a:pPr marL="0" indent="0" algn="ctr">
              <a:buNone/>
            </a:pPr>
            <a:r>
              <a:rPr lang="uk-UA" sz="3200" b="1" i="1" dirty="0"/>
              <a:t>УВАГА ПРИДІЛЯЄТЬСЯ ПРИ ПОГАНІЙ, А НЕ ГАРНІЙ ПОВЕДІНЦІ</a:t>
            </a:r>
            <a:endParaRPr lang="ru-RU" sz="3200" i="1" dirty="0"/>
          </a:p>
          <a:p>
            <a:pPr marL="0" indent="0" algn="ctr">
              <a:buNone/>
            </a:pPr>
            <a:r>
              <a:rPr lang="uk-UA" sz="3200" b="1" u="sng" dirty="0" smtClean="0">
                <a:solidFill>
                  <a:srgbClr val="FF0000"/>
                </a:solidFill>
              </a:rPr>
              <a:t>ЯК ПОВОДИТЬСЯ:</a:t>
            </a:r>
          </a:p>
          <a:p>
            <a:pPr marL="0" indent="0" algn="ctr">
              <a:buNone/>
            </a:pPr>
            <a:r>
              <a:rPr lang="uk-UA" sz="3200" b="1" i="1" dirty="0" smtClean="0"/>
              <a:t>ПРАГНЕ ОТРИМУВАТИ </a:t>
            </a:r>
            <a:r>
              <a:rPr lang="uk-UA" sz="3200" b="1" i="1" dirty="0"/>
              <a:t>ОСОБЛИВУ </a:t>
            </a:r>
            <a:r>
              <a:rPr lang="uk-UA" sz="3200" b="1" i="1" dirty="0" smtClean="0"/>
              <a:t>УВАГУ ВСІМА </a:t>
            </a:r>
            <a:r>
              <a:rPr lang="uk-UA" sz="3200" b="1" i="1" dirty="0" smtClean="0"/>
              <a:t>СПОСОБАМИ І ДЕ ТІЛЬКИ МОЖЕ</a:t>
            </a:r>
            <a:endParaRPr lang="uk-UA" sz="3200" b="1" i="1" dirty="0" smtClean="0"/>
          </a:p>
          <a:p>
            <a:pPr marL="0" indent="0" algn="ctr">
              <a:buNone/>
            </a:pPr>
            <a:r>
              <a:rPr lang="uk-UA" sz="3200" b="1" u="sng" dirty="0" smtClean="0">
                <a:solidFill>
                  <a:srgbClr val="FF0000"/>
                </a:solidFill>
              </a:rPr>
              <a:t>СИЛЬНІ СТОРОНИ ПОВЕДІНКИ:</a:t>
            </a:r>
          </a:p>
          <a:p>
            <a:pPr marL="0" indent="0" algn="ctr">
              <a:buNone/>
            </a:pPr>
            <a:r>
              <a:rPr lang="uk-UA" sz="3200" b="1" i="1" dirty="0"/>
              <a:t>ПОТРЕБА У КОНТАКТІ З </a:t>
            </a:r>
            <a:r>
              <a:rPr lang="uk-UA" sz="3200" b="1" i="1" dirty="0" smtClean="0"/>
              <a:t>ДОРОСЛИМИ</a:t>
            </a:r>
            <a:endParaRPr lang="uk-UA" sz="3200" b="1" i="1" dirty="0"/>
          </a:p>
        </p:txBody>
      </p:sp>
      <p:pic>
        <p:nvPicPr>
          <p:cNvPr id="8" name="Содержимое 7" descr="w05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7950" y="1357298"/>
            <a:ext cx="2786050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8132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3600" b="1" u="sng" dirty="0" smtClean="0">
                <a:solidFill>
                  <a:srgbClr val="FF0000"/>
                </a:solidFill>
              </a:rPr>
              <a:t>НАШІ ЕМОЦІЇ:</a:t>
            </a:r>
            <a:br>
              <a:rPr lang="uk-UA" sz="3600" b="1" u="sng" dirty="0" smtClean="0">
                <a:solidFill>
                  <a:srgbClr val="FF0000"/>
                </a:solidFill>
              </a:rPr>
            </a:br>
            <a:r>
              <a:rPr lang="uk-UA" sz="3600" b="1" i="1" dirty="0"/>
              <a:t>РОЗДРАТУВАННЯ, ОБУРЕННЯ</a:t>
            </a:r>
            <a:r>
              <a:rPr lang="uk-UA" sz="3600" b="1" i="1" dirty="0" smtClean="0"/>
              <a:t/>
            </a:r>
            <a:br>
              <a:rPr lang="uk-UA" sz="3600" b="1" i="1" dirty="0" smtClean="0"/>
            </a:br>
            <a:r>
              <a:rPr lang="uk-UA" sz="3600" b="1" u="sng" dirty="0" smtClean="0">
                <a:solidFill>
                  <a:srgbClr val="FF0000"/>
                </a:solidFill>
              </a:rPr>
              <a:t>ЩО ХОЧЕТЬСЯ ЗРОБИТИ:</a:t>
            </a:r>
            <a:br>
              <a:rPr lang="uk-UA" sz="3600" b="1" u="sng" dirty="0" smtClean="0">
                <a:solidFill>
                  <a:srgbClr val="FF0000"/>
                </a:solidFill>
              </a:rPr>
            </a:br>
            <a:r>
              <a:rPr lang="uk-UA" sz="3600" b="1" i="1" dirty="0" err="1"/>
              <a:t>ЗРОБИТИ</a:t>
            </a:r>
            <a:r>
              <a:rPr lang="uk-UA" sz="3600" b="1" i="1" dirty="0"/>
              <a:t> </a:t>
            </a:r>
            <a:r>
              <a:rPr lang="uk-UA" sz="3600" b="1" i="1" dirty="0" smtClean="0"/>
              <a:t>ЗАУВАЖЕННЯ, ПОКРИТИКУВАТИ</a:t>
            </a:r>
            <a:br>
              <a:rPr lang="uk-UA" sz="3600" b="1" i="1" dirty="0" smtClean="0"/>
            </a:br>
            <a:r>
              <a:rPr lang="uk-UA" sz="3600" b="1" u="sng" dirty="0" smtClean="0">
                <a:solidFill>
                  <a:srgbClr val="FF0000"/>
                </a:solidFill>
              </a:rPr>
              <a:t>РЕАКЦІЯ ДИТИНИ:</a:t>
            </a:r>
            <a:br>
              <a:rPr lang="uk-UA" sz="3600" b="1" u="sng" dirty="0" smtClean="0">
                <a:solidFill>
                  <a:srgbClr val="FF0000"/>
                </a:solidFill>
              </a:rPr>
            </a:br>
            <a:r>
              <a:rPr lang="uk-UA" sz="3600" b="1" i="1" dirty="0" smtClean="0"/>
              <a:t>ТИМЧАСОВЕ ПРИПИНЕННЯ</a:t>
            </a:r>
            <a:br>
              <a:rPr lang="uk-UA" sz="3600" b="1" i="1" dirty="0" smtClean="0"/>
            </a:br>
            <a:r>
              <a:rPr lang="uk-UA" sz="3600" b="1" u="sng" dirty="0" smtClean="0">
                <a:solidFill>
                  <a:srgbClr val="FF0000"/>
                </a:solidFill>
              </a:rPr>
              <a:t>СПОСОБИ ЗАПОБІГАННЯ:</a:t>
            </a:r>
            <a:br>
              <a:rPr lang="uk-UA" sz="3600" b="1" u="sng" dirty="0" smtClean="0">
                <a:solidFill>
                  <a:srgbClr val="FF0000"/>
                </a:solidFill>
              </a:rPr>
            </a:br>
            <a:r>
              <a:rPr lang="uk-UA" sz="3600" b="1" i="1" dirty="0"/>
              <a:t>УЧИТИ </a:t>
            </a:r>
            <a:r>
              <a:rPr lang="uk-UA" sz="3600" b="1" i="1" dirty="0" smtClean="0"/>
              <a:t>ДИТИНУ </a:t>
            </a:r>
            <a:r>
              <a:rPr lang="uk-UA" sz="3600" b="1" i="1" dirty="0"/>
              <a:t>ПРИВЕРТАТИ ДО СЕБЕ УВАГУ ПРИЙНЯТНИМИ СПОСОБАМИ;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uk-UA" sz="3600" b="1" i="1" dirty="0"/>
              <a:t>НАГОРОДЖУВАТИ ЗА ГАРНУ ПОВЕДІНКУ</a:t>
            </a:r>
            <a:r>
              <a:rPr lang="uk-UA" sz="3600" b="1" i="1" dirty="0" smtClean="0"/>
              <a:t/>
            </a:r>
            <a:br>
              <a:rPr lang="uk-UA" sz="3600" b="1" i="1" dirty="0" smtClean="0"/>
            </a:b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9144000" cy="476672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19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/>
              <a:t>ВЛАДА</a:t>
            </a:r>
            <a:r>
              <a:rPr lang="uk-UA" sz="6600" dirty="0"/>
              <a:t/>
            </a:r>
            <a:br>
              <a:rPr lang="uk-UA" sz="6600" dirty="0"/>
            </a:b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9144000" cy="530120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u="sng" dirty="0" smtClean="0">
                <a:solidFill>
                  <a:srgbClr val="FF0000"/>
                </a:solidFill>
              </a:rPr>
              <a:t>СОЦІАЛЬНІ ПРИЧИНИ:</a:t>
            </a:r>
          </a:p>
          <a:p>
            <a:pPr marL="0" indent="0" algn="ctr">
              <a:buNone/>
            </a:pPr>
            <a:r>
              <a:rPr lang="uk-UA" sz="3200" b="1" i="1" dirty="0"/>
              <a:t>МОДА НА СИЛЬНУ  ОСОБИСТІСТЬ;</a:t>
            </a:r>
            <a:endParaRPr lang="ru-RU" sz="3200" b="1" i="1" dirty="0"/>
          </a:p>
          <a:p>
            <a:pPr marL="0" indent="0" algn="ctr">
              <a:buNone/>
            </a:pPr>
            <a:r>
              <a:rPr lang="uk-UA" sz="3200" b="1" i="1" dirty="0" smtClean="0"/>
              <a:t>ВІДЧУВАЄ ПОСТУПЛИВІСТЬ АБО СЛАБКІСТЬ ТОГО, НАД КИМ ХОЧЕ ОТРИМАТИ ВЛАДУ</a:t>
            </a:r>
          </a:p>
          <a:p>
            <a:pPr marL="0" indent="0" algn="ctr">
              <a:buNone/>
            </a:pPr>
            <a:r>
              <a:rPr lang="uk-UA" sz="3200" b="1" u="sng" dirty="0" smtClean="0">
                <a:solidFill>
                  <a:srgbClr val="FF0000"/>
                </a:solidFill>
              </a:rPr>
              <a:t>ЯК ПОВОДИТЬСЯ:</a:t>
            </a:r>
          </a:p>
          <a:p>
            <a:pPr marL="0" indent="0" algn="ctr">
              <a:buNone/>
            </a:pPr>
            <a:r>
              <a:rPr lang="uk-UA" sz="3200" b="1" i="1" dirty="0"/>
              <a:t>«ТИ МЕНІ НІЧОГО НЕ ЗРОБИШ</a:t>
            </a:r>
            <a:r>
              <a:rPr lang="uk-UA" sz="3200" b="1" i="1" dirty="0" smtClean="0"/>
              <a:t>»</a:t>
            </a:r>
          </a:p>
          <a:p>
            <a:pPr marL="0" indent="0" algn="ctr">
              <a:buNone/>
            </a:pPr>
            <a:r>
              <a:rPr lang="uk-UA" sz="3200" b="1" u="sng" dirty="0" smtClean="0">
                <a:solidFill>
                  <a:srgbClr val="FF0000"/>
                </a:solidFill>
              </a:rPr>
              <a:t>СИЛЬНІ СТОРОНИ ПОВЕДІНКИ:</a:t>
            </a:r>
          </a:p>
          <a:p>
            <a:pPr marL="0" indent="0" algn="ctr">
              <a:buNone/>
            </a:pPr>
            <a:r>
              <a:rPr lang="uk-UA" sz="3200" b="1" i="1" dirty="0"/>
              <a:t>СМІЛИВІСТЬ, ОПІР </a:t>
            </a:r>
            <a:r>
              <a:rPr lang="uk-UA" sz="3200" b="1" i="1" dirty="0" smtClean="0"/>
              <a:t>ВПЛИВАМ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9143998" y="1600200"/>
            <a:ext cx="108521" cy="5257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uk-U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94116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u="sng" dirty="0" smtClean="0">
                <a:solidFill>
                  <a:srgbClr val="FF0000"/>
                </a:solidFill>
              </a:rPr>
              <a:t>НАШІ ЕМОЦІЇ:</a:t>
            </a:r>
            <a:br>
              <a:rPr lang="uk-UA" sz="4000" b="1" u="sng" dirty="0" smtClean="0">
                <a:solidFill>
                  <a:srgbClr val="FF0000"/>
                </a:solidFill>
              </a:rPr>
            </a:br>
            <a:r>
              <a:rPr lang="uk-UA" sz="4000" b="1" i="1" dirty="0" smtClean="0"/>
              <a:t>ГНІВ</a:t>
            </a:r>
            <a:r>
              <a:rPr lang="uk-UA" sz="4000" b="1" i="1" dirty="0"/>
              <a:t>, ОБУРЕННЯ, </a:t>
            </a:r>
            <a:r>
              <a:rPr lang="uk-UA" sz="4000" b="1" i="1" dirty="0" smtClean="0"/>
              <a:t>СТРАХ</a:t>
            </a:r>
            <a:br>
              <a:rPr lang="uk-UA" sz="4000" b="1" i="1" dirty="0" smtClean="0"/>
            </a:br>
            <a:r>
              <a:rPr lang="uk-UA" sz="4000" b="1" u="sng" dirty="0" smtClean="0">
                <a:solidFill>
                  <a:srgbClr val="FF0000"/>
                </a:solidFill>
              </a:rPr>
              <a:t>ЩО ХОЧЕТЬСЯ ЗРОБИТИ:</a:t>
            </a:r>
            <a:br>
              <a:rPr lang="uk-UA" sz="4000" b="1" u="sng" dirty="0" smtClean="0">
                <a:solidFill>
                  <a:srgbClr val="FF0000"/>
                </a:solidFill>
              </a:rPr>
            </a:br>
            <a:r>
              <a:rPr lang="uk-UA" sz="4000" b="1" i="1" dirty="0"/>
              <a:t>ПРИПИНИТИ ВИТІВКУ ЗА ДОПОМОГОЮ ФІЗИЧНОЇ </a:t>
            </a:r>
            <a:r>
              <a:rPr lang="uk-UA" sz="4000" b="1" i="1" dirty="0" smtClean="0"/>
              <a:t>ДІЇ</a:t>
            </a:r>
            <a:br>
              <a:rPr lang="uk-UA" sz="4000" b="1" i="1" dirty="0" smtClean="0"/>
            </a:br>
            <a:r>
              <a:rPr lang="uk-UA" sz="4000" b="1" u="sng" dirty="0" smtClean="0">
                <a:solidFill>
                  <a:srgbClr val="FF0000"/>
                </a:solidFill>
              </a:rPr>
              <a:t>РЕАКЦІЯ ДИТИНИ:</a:t>
            </a:r>
            <a:br>
              <a:rPr lang="uk-UA" sz="4000" b="1" u="sng" dirty="0" smtClean="0">
                <a:solidFill>
                  <a:srgbClr val="FF0000"/>
                </a:solidFill>
              </a:rPr>
            </a:br>
            <a:r>
              <a:rPr lang="uk-UA" sz="4000" b="1" i="1" dirty="0"/>
              <a:t>ПРИПИНЯЄ ВИТІВКУ, КОЛИ </a:t>
            </a:r>
            <a:r>
              <a:rPr lang="uk-UA" sz="4000" b="1" i="1" dirty="0" smtClean="0"/>
              <a:t>САМА ВИРІШИТЬ</a:t>
            </a:r>
            <a:br>
              <a:rPr lang="uk-UA" sz="4000" b="1" i="1" dirty="0" smtClean="0"/>
            </a:br>
            <a:r>
              <a:rPr lang="uk-UA" sz="4000" b="1" u="sng" dirty="0" smtClean="0">
                <a:solidFill>
                  <a:srgbClr val="FF0000"/>
                </a:solidFill>
              </a:rPr>
              <a:t>СПОСОБИ ЗАПОБІГАННЯ:</a:t>
            </a:r>
            <a:br>
              <a:rPr lang="uk-UA" sz="4000" b="1" u="sng" dirty="0" smtClean="0">
                <a:solidFill>
                  <a:srgbClr val="FF0000"/>
                </a:solidFill>
              </a:rPr>
            </a:br>
            <a:r>
              <a:rPr lang="uk-UA" sz="4000" b="1" i="1" dirty="0"/>
              <a:t>УНИКАТИ КОНФРОНТАЦІЇ;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uk-UA" sz="4900" b="1" i="1" dirty="0">
                <a:solidFill>
                  <a:srgbClr val="0070C0"/>
                </a:solidFill>
              </a:rPr>
              <a:t>ВІДДАВАТИ ЧАСТИНУ СВОЇХ ОРГАНІЗАЦІЙНИХ ФУНКЦІЙ</a:t>
            </a:r>
            <a:endParaRPr lang="ru-RU" sz="49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53336"/>
            <a:ext cx="9144000" cy="40466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240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6000" b="1" dirty="0" smtClean="0"/>
              <a:t>ПОМСТА</a:t>
            </a:r>
            <a:endParaRPr lang="uk-UA" sz="6000" b="1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786446" cy="542926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СОЦІАЛЬНІ ПРИЧИНИ:</a:t>
            </a:r>
          </a:p>
          <a:p>
            <a:pPr algn="ctr">
              <a:buNone/>
            </a:pPr>
            <a:r>
              <a:rPr lang="uk-UA" b="1" i="1" dirty="0"/>
              <a:t>ЗРОСТАННЯ РІВНЯ НАСИЛЬСТВА В </a:t>
            </a:r>
            <a:r>
              <a:rPr lang="uk-UA" b="1" i="1" dirty="0" smtClean="0"/>
              <a:t>СУСПІЛЬСТВІ; ДИТИНА ВІДЧУВАЄ, ЩО ЇЇ ПРАВА ПОРУШУЮТЬСЯ І ВІДЧУВАЄ НЕЗДАТНІСТЬ </a:t>
            </a:r>
          </a:p>
          <a:p>
            <a:pPr algn="ctr">
              <a:buNone/>
            </a:pPr>
            <a:r>
              <a:rPr lang="uk-UA" b="1" i="1" dirty="0" smtClean="0"/>
              <a:t>СЕБЕ ЗАХИСТИТИ</a:t>
            </a:r>
          </a:p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ЯК ПОВОДИТЬСЯ:</a:t>
            </a:r>
          </a:p>
          <a:p>
            <a:pPr algn="ctr">
              <a:buNone/>
            </a:pPr>
            <a:r>
              <a:rPr lang="uk-UA" b="1" i="1" dirty="0" smtClean="0"/>
              <a:t>ШКОДИТЬ </a:t>
            </a:r>
            <a:r>
              <a:rPr lang="uk-UA" b="1" i="1" dirty="0"/>
              <a:t>У ВІДПОВІДЬ НА ОБРАЗУ</a:t>
            </a:r>
            <a:endParaRPr lang="ru-RU" b="1" i="1" dirty="0"/>
          </a:p>
          <a:p>
            <a:pPr algn="ctr">
              <a:buNone/>
            </a:pPr>
            <a:r>
              <a:rPr lang="uk-UA" b="1" u="sng" dirty="0" smtClean="0">
                <a:solidFill>
                  <a:srgbClr val="FF0000"/>
                </a:solidFill>
              </a:rPr>
              <a:t>СИЛЬНІ СТОРОНИ ПОВЕДІНКИ:</a:t>
            </a:r>
          </a:p>
          <a:p>
            <a:pPr algn="ctr">
              <a:buNone/>
            </a:pPr>
            <a:r>
              <a:rPr lang="uk-UA" sz="3000" b="1" i="1" dirty="0" smtClean="0"/>
              <a:t>ЗНАЙШЛА МЕТОДИ ЗАХИСТУ </a:t>
            </a:r>
            <a:r>
              <a:rPr lang="uk-UA" sz="3000" b="1" i="1" dirty="0"/>
              <a:t>СЕБЕ ВІД БОЛЮ ТА </a:t>
            </a:r>
            <a:r>
              <a:rPr lang="uk-UA" sz="3000" b="1" i="1" dirty="0" smtClean="0"/>
              <a:t>ОБРАЗ</a:t>
            </a:r>
          </a:p>
          <a:p>
            <a:pPr algn="ctr">
              <a:buNone/>
            </a:pPr>
            <a:endParaRPr lang="uk-UA" sz="1400" b="1" dirty="0" smtClean="0"/>
          </a:p>
          <a:p>
            <a:pPr algn="ctr">
              <a:buNone/>
            </a:pPr>
            <a:endParaRPr lang="uk-UA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w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1428736"/>
            <a:ext cx="3428992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5333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4000" b="1" u="sng" dirty="0">
                <a:solidFill>
                  <a:srgbClr val="FF0000"/>
                </a:solidFill>
              </a:rPr>
              <a:t/>
            </a:r>
            <a:br>
              <a:rPr lang="uk-UA" sz="4000" b="1" u="sng" dirty="0">
                <a:solidFill>
                  <a:srgbClr val="FF0000"/>
                </a:solidFill>
              </a:rPr>
            </a:br>
            <a:r>
              <a:rPr lang="uk-UA" sz="3600" b="1" u="sng" dirty="0">
                <a:solidFill>
                  <a:srgbClr val="FF0000"/>
                </a:solidFill>
              </a:rPr>
              <a:t>ЕМОЦІЇ </a:t>
            </a:r>
            <a:r>
              <a:rPr lang="uk-UA" sz="3600" b="1" u="sng" dirty="0" smtClean="0">
                <a:solidFill>
                  <a:srgbClr val="FF0000"/>
                </a:solidFill>
              </a:rPr>
              <a:t>ВЧИТЕЛЯ:</a:t>
            </a:r>
            <a:r>
              <a:rPr lang="uk-UA" sz="3600" b="1" u="sng" dirty="0">
                <a:solidFill>
                  <a:srgbClr val="FF0000"/>
                </a:solidFill>
              </a:rPr>
              <a:t/>
            </a:r>
            <a:br>
              <a:rPr lang="uk-UA" sz="3600" b="1" u="sng" dirty="0">
                <a:solidFill>
                  <a:srgbClr val="FF0000"/>
                </a:solidFill>
              </a:rPr>
            </a:br>
            <a:r>
              <a:rPr lang="uk-UA" sz="3600" b="1" i="1" dirty="0"/>
              <a:t>ОБРАЗА, БІЛЬ, СПУСТОШЕННЯ, </a:t>
            </a:r>
            <a:r>
              <a:rPr lang="uk-UA" sz="3600" b="1" i="1" dirty="0" smtClean="0"/>
              <a:t/>
            </a:r>
            <a:br>
              <a:rPr lang="uk-UA" sz="3600" b="1" i="1" dirty="0" smtClean="0"/>
            </a:br>
            <a:r>
              <a:rPr lang="uk-UA" sz="3600" b="1" i="1" dirty="0" smtClean="0"/>
              <a:t>ОБУРЕННЯ</a:t>
            </a:r>
            <a:r>
              <a:rPr lang="uk-UA" sz="3600" b="1" i="1" dirty="0"/>
              <a:t>, СТРАХ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uk-UA" sz="3600" b="1" u="sng" dirty="0" smtClean="0">
                <a:solidFill>
                  <a:srgbClr val="FF0000"/>
                </a:solidFill>
              </a:rPr>
              <a:t>ЩО ХОЧЕТЬСЯ ЗРОБИТИ:</a:t>
            </a:r>
            <a:br>
              <a:rPr lang="uk-UA" sz="3600" b="1" u="sng" dirty="0" smtClean="0">
                <a:solidFill>
                  <a:srgbClr val="FF0000"/>
                </a:solidFill>
              </a:rPr>
            </a:br>
            <a:r>
              <a:rPr lang="uk-UA" sz="3600" b="1" i="1" dirty="0"/>
              <a:t>НЕГАЙНО </a:t>
            </a:r>
            <a:r>
              <a:rPr lang="uk-UA" sz="3600" b="1" i="1" dirty="0" smtClean="0"/>
              <a:t>ВІДПОВІСТИ ТИМ САМИМ</a:t>
            </a:r>
            <a:br>
              <a:rPr lang="uk-UA" sz="3600" b="1" i="1" dirty="0" smtClean="0"/>
            </a:br>
            <a:r>
              <a:rPr lang="uk-UA" sz="3600" b="1" i="1" dirty="0" smtClean="0"/>
              <a:t> </a:t>
            </a:r>
            <a:r>
              <a:rPr lang="uk-UA" sz="3600" b="1" i="1" dirty="0"/>
              <a:t>ЧИ УНИКНУТИ ТАКОЇ </a:t>
            </a:r>
            <a:r>
              <a:rPr lang="uk-UA" sz="3600" b="1" i="1" dirty="0" smtClean="0"/>
              <a:t>СИТУАЦІЇ</a:t>
            </a:r>
            <a:br>
              <a:rPr lang="uk-UA" sz="3600" b="1" i="1" dirty="0" smtClean="0"/>
            </a:br>
            <a:r>
              <a:rPr lang="uk-UA" sz="3600" b="1" u="sng" dirty="0" smtClean="0">
                <a:solidFill>
                  <a:srgbClr val="FF0000"/>
                </a:solidFill>
              </a:rPr>
              <a:t>РЕАКЦІЯ ДИТИНИ:</a:t>
            </a:r>
            <a:br>
              <a:rPr lang="uk-UA" sz="3600" b="1" u="sng" dirty="0" smtClean="0">
                <a:solidFill>
                  <a:srgbClr val="FF0000"/>
                </a:solidFill>
              </a:rPr>
            </a:br>
            <a:r>
              <a:rPr lang="uk-UA" sz="3600" b="1" i="1" dirty="0" smtClean="0"/>
              <a:t>ПРИПИНЯЄ </a:t>
            </a:r>
            <a:r>
              <a:rPr lang="uk-UA" sz="3600" b="1" i="1" dirty="0"/>
              <a:t>ВИТІВКУ, КОЛИ </a:t>
            </a:r>
            <a:r>
              <a:rPr lang="uk-UA" sz="3600" b="1" i="1" dirty="0" smtClean="0"/>
              <a:t>САМА ВИРІШИТЬ</a:t>
            </a:r>
            <a:br>
              <a:rPr lang="uk-UA" sz="3600" b="1" i="1" dirty="0" smtClean="0"/>
            </a:br>
            <a:r>
              <a:rPr lang="uk-UA" sz="3600" b="1" u="sng" dirty="0" smtClean="0">
                <a:solidFill>
                  <a:srgbClr val="FF0000"/>
                </a:solidFill>
              </a:rPr>
              <a:t>СПОСОБИ ЗАПОБІГАННЯ:</a:t>
            </a:r>
            <a:br>
              <a:rPr lang="uk-UA" sz="3600" b="1" u="sng" dirty="0" smtClean="0">
                <a:solidFill>
                  <a:srgbClr val="FF0000"/>
                </a:solidFill>
              </a:rPr>
            </a:br>
            <a:r>
              <a:rPr lang="uk-UA" sz="3600" b="1" i="1" dirty="0"/>
              <a:t>ФОРМУВАТИ ВЗАЄМИНИ З </a:t>
            </a:r>
            <a:r>
              <a:rPr lang="uk-UA" sz="3600" b="1" i="1" dirty="0" smtClean="0"/>
              <a:t>ДИТИНОЮ  </a:t>
            </a:r>
            <a:r>
              <a:rPr lang="uk-UA" sz="3600" b="1" i="1" dirty="0"/>
              <a:t>ЗА ПРИНЦИПОМ ТУРБОТИ ПРО </a:t>
            </a:r>
            <a:r>
              <a:rPr lang="uk-UA" sz="3600" b="1" i="1" dirty="0" smtClean="0"/>
              <a:t>НЕЇ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uk-UA" sz="3600" b="1" i="1" dirty="0" smtClean="0"/>
              <a:t/>
            </a:r>
            <a:br>
              <a:rPr lang="uk-UA" sz="3600" b="1" i="1" dirty="0" smtClean="0"/>
            </a:b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53336"/>
            <a:ext cx="9144000" cy="404664"/>
          </a:xfrm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8850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525</TotalTime>
  <Words>384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ПІДТРИМКА ПІДЛІТКА: ВСЕ ПРО НЕГАТИВНУ  ПОВЕДІНКУ УЧНЯ Просвітлюємо дорогу… </vt:lpstr>
      <vt:lpstr>ІНДИВІДУАЛЬНІСТЬ – ЦЕ ВАЖЛИВО!</vt:lpstr>
      <vt:lpstr>ОСНОВНІ ЗАКОНИ,  НА ЯКИХ БУДУЄТЬСЯ ПОВЕДІНКА ДИТИНИ: І – ДИТИНА ВИБИРАЄ ПЕВНУ ПОВЕДІНКУ У ПЕВНИХ ОБСТАВИНАХ. ІІ – БУДЬ-ЯКА ПОВЕДІНКА МАЄ МЕТУ: ПОЧУВАТИ СЕБЕ ПРИНАЛЕЖНИМ ДО ШКІЛЬНОГО ЖИТТЯ ТА ВІДЧУВАТИ КОМФОРТ ДУШЕВНИЙ. ІІІ – ПОГАНО ПОВОДЯЧИСЬ, ДИТИНА УСВІДОМЛЮЄ, ЩО РОБИТЬ НЕПРАВИЛЬНО, АЛЕ МОЖЕ НЕ УСВІДОМЛЮВАТИ, ЩО ЗА ЦИМ СТОЇТЬ ОДНА З 4 ЦІЛЕЙ: ПРИВЕРНЕННЯ УВАГИ, ВЛАДА, ПОМСТА, УНИКНЕННЯ НЕВДАЧІ. </vt:lpstr>
      <vt:lpstr>ПРИВЕРНЕННЯ УВАГИ</vt:lpstr>
      <vt:lpstr>НАШІ ЕМОЦІЇ: РОЗДРАТУВАННЯ, ОБУРЕННЯ ЩО ХОЧЕТЬСЯ ЗРОБИТИ: ЗРОБИТИ ЗАУВАЖЕННЯ, ПОКРИТИКУВАТИ РЕАКЦІЯ ДИТИНИ: ТИМЧАСОВЕ ПРИПИНЕННЯ СПОСОБИ ЗАПОБІГАННЯ: УЧИТИ ДИТИНУ ПРИВЕРТАТИ ДО СЕБЕ УВАГУ ПРИЙНЯТНИМИ СПОСОБАМИ; НАГОРОДЖУВАТИ ЗА ГАРНУ ПОВЕДІНКУ </vt:lpstr>
      <vt:lpstr> ВЛАДА </vt:lpstr>
      <vt:lpstr>  НАШІ ЕМОЦІЇ: ГНІВ, ОБУРЕННЯ, СТРАХ ЩО ХОЧЕТЬСЯ ЗРОБИТИ: ПРИПИНИТИ ВИТІВКУ ЗА ДОПОМОГОЮ ФІЗИЧНОЇ ДІЇ РЕАКЦІЯ ДИТИНИ: ПРИПИНЯЄ ВИТІВКУ, КОЛИ САМА ВИРІШИТЬ СПОСОБИ ЗАПОБІГАННЯ: УНИКАТИ КОНФРОНТАЦІЇ; ВІДДАВАТИ ЧАСТИНУ СВОЇХ ОРГАНІЗАЦІЙНИХ ФУНКЦІЙ</vt:lpstr>
      <vt:lpstr>ПОМСТА</vt:lpstr>
      <vt:lpstr> ЕМОЦІЇ ВЧИТЕЛЯ: ОБРАЗА, БІЛЬ, СПУСТОШЕННЯ,  ОБУРЕННЯ, СТРАХ ЩО ХОЧЕТЬСЯ ЗРОБИТИ: НЕГАЙНО ВІДПОВІСТИ ТИМ САМИМ  ЧИ УНИКНУТИ ТАКОЇ СИТУАЦІЇ РЕАКЦІЯ ДИТИНИ: ПРИПИНЯЄ ВИТІВКУ, КОЛИ САМА ВИРІШИТЬ СПОСОБИ ЗАПОБІГАННЯ: ФОРМУВАТИ ВЗАЄМИНИ З ДИТИНОЮ  ЗА ПРИНЦИПОМ ТУРБОТИ ПРО НЕЇ  </vt:lpstr>
      <vt:lpstr>УНИКНЕННЯ НЕВДАЧІ</vt:lpstr>
      <vt:lpstr>ЩО ХОЧЕТЬСЯ ЗРОБИТИ: ВИПРАВДАТИ Й ПОЯСНИТИ НЕВДАЧУ, ПОЖАЛІТИ РЕАКЦІЯ ДИТИНИ: </vt:lpstr>
      <vt:lpstr>ВІДЧУВ - ВИЗНАЙ</vt:lpstr>
      <vt:lpstr>КОЛИ НТЕРЕСИ НЕ СПІВПАДАЮТЬ</vt:lpstr>
      <vt:lpstr>!</vt:lpstr>
      <vt:lpstr>А ЦЕ ТРЕБА ЗАПАМ”ЯТАТИ</vt:lpstr>
      <vt:lpstr>УСПІХУ  У ВИХОВАННІ ПОКОЛІННЯ ТА  ЗАДОВОЛЕННЯ РЕЗУЛЬТАТОМ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НАСИЛЛЯ В ШКОЛІ ЩО  ЦЕ? Просвітлюємо дорогу…</dc:title>
  <dc:creator>user</dc:creator>
  <cp:lastModifiedBy>user</cp:lastModifiedBy>
  <cp:revision>42</cp:revision>
  <dcterms:created xsi:type="dcterms:W3CDTF">2015-01-22T15:13:42Z</dcterms:created>
  <dcterms:modified xsi:type="dcterms:W3CDTF">2015-03-10T17:59:51Z</dcterms:modified>
</cp:coreProperties>
</file>