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4" r:id="rId19"/>
    <p:sldId id="295" r:id="rId20"/>
    <p:sldId id="293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188E"/>
    <a:srgbClr val="00FF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DEDC19-5238-48AA-A766-B1E9B7A0D65A}" type="datetimeFigureOut">
              <a:rPr lang="ru-RU"/>
              <a:pPr>
                <a:defRPr/>
              </a:pPr>
              <a:t>21.03.2013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865052-5047-4C0D-801E-66F2CA7C3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3349F-2E27-4376-922C-2E9D4F7C9565}" type="datetimeFigureOut">
              <a:rPr lang="ru-RU"/>
              <a:pPr>
                <a:defRPr/>
              </a:pPr>
              <a:t>21.03.2013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E507A-3E87-4EFB-B200-DD4278E8E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FBC0C-CBB8-4DB6-AF44-A314CD172C89}" type="datetimeFigureOut">
              <a:rPr lang="ru-RU"/>
              <a:pPr>
                <a:defRPr/>
              </a:pPr>
              <a:t>21.03.2013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64671-EA3B-4F1C-8913-3013FED0B6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88C83-7E75-4706-A8E5-F60DE5FF7748}" type="datetimeFigureOut">
              <a:rPr lang="ru-RU"/>
              <a:pPr>
                <a:defRPr/>
              </a:pPr>
              <a:t>21.03.2013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DE28E-DAF5-4571-84CC-13076FE190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5EB11C-5482-4B8A-B372-6A5B4BF6B613}" type="datetimeFigureOut">
              <a:rPr lang="ru-RU"/>
              <a:pPr>
                <a:defRPr/>
              </a:pPr>
              <a:t>21.03.2013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0C6FDF-8398-4EF7-95AF-836040833E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4AB8-7E4A-4EA8-A218-097AF50A8D53}" type="datetimeFigureOut">
              <a:rPr lang="ru-RU"/>
              <a:pPr>
                <a:defRPr/>
              </a:pPr>
              <a:t>21.03.2013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B10B2-7D23-48C9-8264-B7D1EA302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8284C-AD21-4263-939B-521763E95081}" type="datetimeFigureOut">
              <a:rPr lang="ru-RU"/>
              <a:pPr>
                <a:defRPr/>
              </a:pPr>
              <a:t>21.03.2013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87EE4-9D61-4F3A-8BEA-E561679CB8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C7F9D-700A-48F3-8928-4A93EC2DA231}" type="datetimeFigureOut">
              <a:rPr lang="ru-RU"/>
              <a:pPr>
                <a:defRPr/>
              </a:pPr>
              <a:t>21.03.2013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87127-E52B-47FC-ABBA-A64789DAD3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08F1D8-1CC6-44DE-B7C7-A758738DE41F}" type="datetimeFigureOut">
              <a:rPr lang="ru-RU"/>
              <a:pPr>
                <a:defRPr/>
              </a:pPr>
              <a:t>21.03.2013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82E4D7-6E2D-4010-A1A2-F163CE11F6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5C1BB-C90B-47A3-AEAA-17A4D099CEEF}" type="datetimeFigureOut">
              <a:rPr lang="ru-RU"/>
              <a:pPr>
                <a:defRPr/>
              </a:pPr>
              <a:t>21.03.2013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68DCF-AA47-42B9-A7A6-FDE1838062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BF32E4-CC41-4474-A0B4-B6CC3A2F1356}" type="datetimeFigureOut">
              <a:rPr lang="ru-RU"/>
              <a:pPr>
                <a:defRPr/>
              </a:pPr>
              <a:t>21.03.2013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51356A-89BC-4E0A-84F8-E1E6A6AEA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2540A48-55A6-478F-912E-509F718F7353}" type="datetimeFigureOut">
              <a:rPr lang="ru-RU"/>
              <a:pPr>
                <a:defRPr/>
              </a:pPr>
              <a:t>21.03.2013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2768ED4-627B-47F0-9023-0A881EC38E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67" r:id="rId8"/>
    <p:sldLayoutId id="2147483675" r:id="rId9"/>
    <p:sldLayoutId id="2147483666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3DC5FF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3DC5FF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3DC5FF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3DC5FF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3DC5FF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3DC5FF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3DC5FF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3DC5FF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3DC5FF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DD56FE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DD56FE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28FF83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ctrTitle" idx="4294967295"/>
          </p:nvPr>
        </p:nvSpPr>
        <p:spPr bwMode="auto">
          <a:xfrm>
            <a:off x="4824413" y="1844675"/>
            <a:ext cx="4319587" cy="647700"/>
          </a:xfrm>
          <a:noFill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uk-UA" sz="3200" b="0" smtClean="0">
                <a:effectLst/>
                <a:latin typeface="Arial" charset="0"/>
              </a:rPr>
              <a:t>  </a:t>
            </a:r>
            <a:endParaRPr lang="ru-RU" sz="3200" b="0" smtClean="0">
              <a:effectLst/>
              <a:latin typeface="Arial" charset="0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971550" y="558958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000" b="1" i="1">
              <a:solidFill>
                <a:schemeClr val="bg1"/>
              </a:solidFill>
            </a:endParaRP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971550" y="692150"/>
            <a:ext cx="7488238" cy="2665413"/>
          </a:xfrm>
          <a:prstGeom prst="wave">
            <a:avLst>
              <a:gd name="adj1" fmla="val 13005"/>
              <a:gd name="adj2" fmla="val 0"/>
            </a:avLst>
          </a:prstGeom>
          <a:solidFill>
            <a:srgbClr val="00FF00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altLang="zh-CN" sz="2400" b="1">
                <a:solidFill>
                  <a:srgbClr val="3A50F4"/>
                </a:solidFill>
                <a:latin typeface="Arial Black" pitchFamily="34" charset="0"/>
              </a:rPr>
              <a:t>Моніторинг щодо вивчення </a:t>
            </a:r>
            <a:endParaRPr lang="en-US" altLang="zh-CN" sz="2400" b="1">
              <a:solidFill>
                <a:srgbClr val="3A50F4"/>
              </a:solidFill>
              <a:latin typeface="Arial Black" pitchFamily="34" charset="0"/>
              <a:ea typeface="宋体" charset="-122"/>
            </a:endParaRPr>
          </a:p>
          <a:p>
            <a:pPr algn="ctr"/>
            <a:r>
              <a:rPr lang="uk-UA" altLang="zh-CN" sz="2400" b="1">
                <a:solidFill>
                  <a:srgbClr val="3A50F4"/>
                </a:solidFill>
                <a:latin typeface="Arial Black" pitchFamily="34" charset="0"/>
              </a:rPr>
              <a:t>типів обдарованості</a:t>
            </a:r>
            <a:endParaRPr lang="en-US" altLang="zh-CN" sz="2400" b="1">
              <a:solidFill>
                <a:srgbClr val="3A50F4"/>
              </a:solidFill>
              <a:latin typeface="Arial Black" pitchFamily="34" charset="0"/>
              <a:ea typeface="宋体" charset="-122"/>
            </a:endParaRPr>
          </a:p>
          <a:p>
            <a:pPr algn="ctr"/>
            <a:r>
              <a:rPr lang="uk-UA" altLang="zh-CN" sz="2400" b="1">
                <a:solidFill>
                  <a:srgbClr val="3A50F4"/>
                </a:solidFill>
                <a:latin typeface="Arial Black" pitchFamily="34" charset="0"/>
              </a:rPr>
              <a:t>та супроводу обдарованих дітей.</a:t>
            </a:r>
            <a:r>
              <a:rPr lang="ru-RU" altLang="zh-CN" sz="2400">
                <a:solidFill>
                  <a:srgbClr val="3A50F4"/>
                </a:solidFill>
                <a:latin typeface="Arial Black" pitchFamily="34" charset="0"/>
              </a:rPr>
              <a:t> </a:t>
            </a:r>
            <a:endParaRPr lang="ru-RU" sz="2400">
              <a:solidFill>
                <a:srgbClr val="3A50F4"/>
              </a:solidFill>
              <a:latin typeface="Arial Black" pitchFamily="34" charset="0"/>
            </a:endParaRPr>
          </a:p>
          <a:p>
            <a:pPr algn="ctr"/>
            <a:endParaRPr lang="ru-RU" sz="2400">
              <a:solidFill>
                <a:srgbClr val="9900FF"/>
              </a:solidFill>
              <a:latin typeface="Arial Black" pitchFamily="34" charset="0"/>
            </a:endParaRP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5076825" y="4941888"/>
            <a:ext cx="3311525" cy="1296987"/>
          </a:xfrm>
          <a:prstGeom prst="wave">
            <a:avLst>
              <a:gd name="adj1" fmla="val 13005"/>
              <a:gd name="adj2" fmla="val 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i="1" dirty="0" err="1">
                <a:solidFill>
                  <a:schemeClr val="folHlink"/>
                </a:solidFill>
              </a:rPr>
              <a:t>Романишин</a:t>
            </a:r>
            <a:r>
              <a:rPr lang="uk-UA" b="1" i="1" dirty="0">
                <a:solidFill>
                  <a:schemeClr val="folHlink"/>
                </a:solidFill>
              </a:rPr>
              <a:t>  В.М.,</a:t>
            </a:r>
          </a:p>
          <a:p>
            <a:pPr algn="ctr"/>
            <a:r>
              <a:rPr lang="uk-UA" b="1" i="1" dirty="0">
                <a:solidFill>
                  <a:schemeClr val="folHlink"/>
                </a:solidFill>
              </a:rPr>
              <a:t>методист  </a:t>
            </a:r>
            <a:endParaRPr lang="uk-UA" b="1" i="1" dirty="0" smtClean="0">
              <a:solidFill>
                <a:schemeClr val="folHlink"/>
              </a:solidFill>
            </a:endParaRPr>
          </a:p>
          <a:p>
            <a:pPr algn="ctr"/>
            <a:r>
              <a:rPr lang="uk-UA" b="1" i="1" dirty="0" err="1" smtClean="0">
                <a:solidFill>
                  <a:schemeClr val="folHlink"/>
                </a:solidFill>
              </a:rPr>
              <a:t>Рожнятівського</a:t>
            </a:r>
            <a:r>
              <a:rPr lang="uk-UA" b="1" i="1" dirty="0" smtClean="0">
                <a:solidFill>
                  <a:schemeClr val="folHlink"/>
                </a:solidFill>
              </a:rPr>
              <a:t> РМЦ</a:t>
            </a:r>
          </a:p>
          <a:p>
            <a:pPr algn="ctr"/>
            <a:endParaRPr lang="ru-RU" b="1" i="1" dirty="0">
              <a:solidFill>
                <a:schemeClr val="folHlink"/>
              </a:solidFill>
            </a:endParaRPr>
          </a:p>
        </p:txBody>
      </p:sp>
      <p:pic>
        <p:nvPicPr>
          <p:cNvPr id="36870" name="Picture 6" descr="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4724400"/>
            <a:ext cx="1524000" cy="13557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/>
      <p:bldP spid="3686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412875"/>
            <a:ext cx="4752975" cy="238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3" name="WordArt 3"/>
          <p:cNvSpPr>
            <a:spLocks noChangeArrowheads="1" noChangeShapeType="1" noTextEdit="1"/>
          </p:cNvSpPr>
          <p:nvPr/>
        </p:nvSpPr>
        <p:spPr bwMode="auto">
          <a:xfrm>
            <a:off x="1835150" y="404813"/>
            <a:ext cx="5616575" cy="5715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Опитування  вчителів</a:t>
            </a:r>
          </a:p>
        </p:txBody>
      </p:sp>
      <p:sp>
        <p:nvSpPr>
          <p:cNvPr id="46084" name="WordArt 4"/>
          <p:cNvSpPr>
            <a:spLocks noChangeArrowheads="1" noChangeShapeType="1" noTextEdit="1"/>
          </p:cNvSpPr>
          <p:nvPr/>
        </p:nvSpPr>
        <p:spPr bwMode="auto">
          <a:xfrm>
            <a:off x="5292725" y="2781300"/>
            <a:ext cx="3313113" cy="9366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kern="10">
                <a:ln w="19050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Ефективними   формами  </a:t>
            </a:r>
          </a:p>
          <a:p>
            <a:pPr algn="ctr"/>
            <a:r>
              <a:rPr lang="ru-RU" kern="10">
                <a:ln w="19050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роботи  з  обдарованими учнями,   на  думку вчителів,  є </a:t>
            </a:r>
          </a:p>
        </p:txBody>
      </p:sp>
      <p:graphicFrame>
        <p:nvGraphicFramePr>
          <p:cNvPr id="46085" name="Group 5"/>
          <p:cNvGraphicFramePr>
            <a:graphicFrameLocks noGrp="1"/>
          </p:cNvGraphicFramePr>
          <p:nvPr/>
        </p:nvGraphicFramePr>
        <p:xfrm>
          <a:off x="5076825" y="4005263"/>
          <a:ext cx="3529013" cy="1951039"/>
        </p:xfrm>
        <a:graphic>
          <a:graphicData uri="http://schemas.openxmlformats.org/drawingml/2006/table">
            <a:tbl>
              <a:tblPr/>
              <a:tblGrid>
                <a:gridCol w="1766888"/>
                <a:gridCol w="1762125"/>
              </a:tblGrid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</a:rPr>
                        <a:t>індивідуальні  години</a:t>
                      </a: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</a:rPr>
                        <a:t>40%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</a:rPr>
                        <a:t>поглиблене  навчання</a:t>
                      </a: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</a:rPr>
                        <a:t>60 %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</a:rPr>
                        <a:t>факультативи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</a:rPr>
                        <a:t>30 %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</a:rPr>
                        <a:t>гуртки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</a:rPr>
                        <a:t>20 %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6102" name="Picture 22" descr="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45085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uk-UA" sz="1200">
                <a:latin typeface="Calibri" pitchFamily="34" charset="0"/>
              </a:rPr>
              <a:t>Романишин  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WordArt 2"/>
          <p:cNvSpPr>
            <a:spLocks noChangeArrowheads="1" noChangeShapeType="1" noTextEdit="1"/>
          </p:cNvSpPr>
          <p:nvPr/>
        </p:nvSpPr>
        <p:spPr bwMode="auto">
          <a:xfrm>
            <a:off x="755650" y="188913"/>
            <a:ext cx="8183563" cy="1050925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19050" cmpd="sng">
                  <a:solidFill>
                    <a:srgbClr val="CC99FF"/>
                  </a:solidFill>
                  <a:prstDash val="solid"/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Психологічний супровід</a:t>
            </a:r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1331913" y="2492375"/>
          <a:ext cx="7416800" cy="383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0" name="Диаграмма" r:id="rId3" imgW="5010099" imgH="3067053" progId="Excel.Chart.8">
                  <p:embed/>
                </p:oleObj>
              </mc:Choice>
              <mc:Fallback>
                <p:oleObj name="Диаграмма" r:id="rId3" imgW="5010099" imgH="3067053" progId="Excel.Char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492375"/>
                        <a:ext cx="7416800" cy="383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108" name="Picture 4" descr="al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825" y="1341438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uk-UA" sz="1200">
                <a:latin typeface="Calibri" pitchFamily="34" charset="0"/>
              </a:rPr>
              <a:t>Романишин  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endParaRPr lang="ru-RU" sz="1200">
              <a:solidFill>
                <a:srgbClr val="A78989"/>
              </a:solidFill>
              <a:latin typeface="Calibri" pitchFamily="34" charset="0"/>
            </a:endParaRPr>
          </a:p>
        </p:txBody>
      </p:sp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1331913" y="1844675"/>
          <a:ext cx="6985000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4" name="Диаграмма" r:id="rId3" imgW="3362332" imgH="2447778" progId="Excel.Chart.8">
                  <p:embed/>
                </p:oleObj>
              </mc:Choice>
              <mc:Fallback>
                <p:oleObj name="Диаграмма" r:id="rId3" imgW="3362332" imgH="2447778" progId="Excel.Char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844675"/>
                        <a:ext cx="6985000" cy="417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2" name="WordArt 4"/>
          <p:cNvSpPr>
            <a:spLocks noChangeArrowheads="1" noChangeShapeType="1" noTextEdit="1"/>
          </p:cNvSpPr>
          <p:nvPr/>
        </p:nvSpPr>
        <p:spPr bwMode="auto">
          <a:xfrm>
            <a:off x="1331913" y="404813"/>
            <a:ext cx="6769100" cy="9366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Навчально-методичним  забезпеченням </a:t>
            </a:r>
          </a:p>
          <a:p>
            <a:pPr algn="ctr"/>
            <a:r>
              <a:rPr lang="ru-RU" sz="3600" kern="10">
                <a:ln w="19050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по роботі  з  обдарованими  учнями</a:t>
            </a:r>
          </a:p>
        </p:txBody>
      </p:sp>
      <p:pic>
        <p:nvPicPr>
          <p:cNvPr id="48133" name="Picture 5" descr="al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5288" y="4797425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Номер слайда 4"/>
          <p:cNvSpPr txBox="1">
            <a:spLocks noGrp="1"/>
          </p:cNvSpPr>
          <p:nvPr/>
        </p:nvSpPr>
        <p:spPr>
          <a:xfrm>
            <a:off x="6769100" y="64928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uk-UA" sz="1200">
                <a:latin typeface="Calibri" pitchFamily="34" charset="0"/>
              </a:rPr>
              <a:t>Романишин  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WordArt 2"/>
          <p:cNvSpPr>
            <a:spLocks noChangeArrowheads="1" noChangeShapeType="1" noTextEdit="1"/>
          </p:cNvSpPr>
          <p:nvPr/>
        </p:nvSpPr>
        <p:spPr bwMode="auto">
          <a:xfrm>
            <a:off x="1331913" y="404813"/>
            <a:ext cx="6769100" cy="9366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високий  рівень  розвитку  обдарувань</a:t>
            </a:r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827088" y="1484313"/>
          <a:ext cx="7800975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8" name="Диаграмма" r:id="rId3" imgW="7801107" imgH="3410009" progId="Excel.Chart.8">
                  <p:embed/>
                </p:oleObj>
              </mc:Choice>
              <mc:Fallback>
                <p:oleObj name="Диаграмма" r:id="rId3" imgW="7801107" imgH="3410009" progId="Excel.Char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484313"/>
                        <a:ext cx="7800975" cy="489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9156" name="Picture 4" descr="al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1188" y="4581525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C30CEF1-5F04-4053-B602-786F83EB3659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ru-R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2124075" y="1700213"/>
          <a:ext cx="6769100" cy="352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2" name="Диаграмма" r:id="rId3" imgW="4343308" imgH="2447778" progId="Excel.Chart.8">
                  <p:embed/>
                </p:oleObj>
              </mc:Choice>
              <mc:Fallback>
                <p:oleObj name="Диаграмма" r:id="rId3" imgW="4343308" imgH="2447778" progId="Excel.Char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1700213"/>
                        <a:ext cx="6769100" cy="3527425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CC99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0" name="WordArt 4"/>
          <p:cNvSpPr>
            <a:spLocks noChangeArrowheads="1" noChangeShapeType="1" noTextEdit="1"/>
          </p:cNvSpPr>
          <p:nvPr/>
        </p:nvSpPr>
        <p:spPr bwMode="auto">
          <a:xfrm>
            <a:off x="1331913" y="404813"/>
            <a:ext cx="6769100" cy="9366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рівень  пізнавальної  активності</a:t>
            </a:r>
          </a:p>
        </p:txBody>
      </p:sp>
      <p:pic>
        <p:nvPicPr>
          <p:cNvPr id="50181" name="Picture 5" descr="al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9750" y="4652963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WordArt 2"/>
          <p:cNvSpPr>
            <a:spLocks noChangeArrowheads="1" noChangeShapeType="1" noTextEdit="1"/>
          </p:cNvSpPr>
          <p:nvPr/>
        </p:nvSpPr>
        <p:spPr bwMode="auto">
          <a:xfrm>
            <a:off x="971550" y="1196975"/>
            <a:ext cx="7488238" cy="1158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За  результатами  моніторингового   дослідження  рекомендовано  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908175" y="3429000"/>
            <a:ext cx="6818313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228600" algn="l"/>
                <a:tab pos="817563" algn="l"/>
              </a:tabLst>
            </a:pPr>
            <a:r>
              <a:rPr lang="uk-UA" sz="2400" b="1">
                <a:solidFill>
                  <a:srgbClr val="E20000"/>
                </a:solidFill>
                <a:latin typeface="Monotype Corsiva" pitchFamily="66" charset="0"/>
              </a:rPr>
              <a:t>Керівникам  навчальних  закладів:</a:t>
            </a:r>
            <a:endParaRPr lang="ru-RU" sz="2400">
              <a:solidFill>
                <a:srgbClr val="E20000"/>
              </a:solidFill>
              <a:latin typeface="Monotype Corsiva" pitchFamily="66" charset="0"/>
            </a:endParaRPr>
          </a:p>
          <a:p>
            <a:pPr algn="ctr">
              <a:buClr>
                <a:schemeClr val="folHlink"/>
              </a:buClr>
              <a:buFont typeface="Wingdings" pitchFamily="2" charset="2"/>
              <a:buChar char="v"/>
              <a:tabLst>
                <a:tab pos="228600" algn="l"/>
                <a:tab pos="817563" algn="l"/>
              </a:tabLst>
            </a:pPr>
            <a:r>
              <a:rPr lang="uk-UA" sz="2400">
                <a:solidFill>
                  <a:srgbClr val="E20000"/>
                </a:solidFill>
                <a:latin typeface="Monotype Corsiva" pitchFamily="66" charset="0"/>
              </a:rPr>
              <a:t>сприяти  поновленню   методичних   комплексів  з  предмету;</a:t>
            </a:r>
            <a:endParaRPr lang="ru-RU" sz="2400">
              <a:solidFill>
                <a:srgbClr val="E20000"/>
              </a:solidFill>
              <a:latin typeface="Monotype Corsiva" pitchFamily="66" charset="0"/>
            </a:endParaRPr>
          </a:p>
          <a:p>
            <a:pPr algn="ctr">
              <a:buClr>
                <a:schemeClr val="folHlink"/>
              </a:buClr>
              <a:buFont typeface="Wingdings" pitchFamily="2" charset="2"/>
              <a:buChar char="v"/>
              <a:tabLst>
                <a:tab pos="228600" algn="l"/>
                <a:tab pos="817563" algn="l"/>
              </a:tabLst>
            </a:pPr>
            <a:r>
              <a:rPr lang="uk-UA" sz="2400">
                <a:solidFill>
                  <a:srgbClr val="E20000"/>
                </a:solidFill>
                <a:latin typeface="Monotype Corsiva" pitchFamily="66" charset="0"/>
              </a:rPr>
              <a:t>матеріально стимулювати  вчителів, учні  яких  досягли  результатів  у конкурсах, олімпіадах,  турнірах;</a:t>
            </a:r>
          </a:p>
          <a:p>
            <a:pPr algn="ctr">
              <a:buClr>
                <a:schemeClr val="folHlink"/>
              </a:buClr>
              <a:buFont typeface="Wingdings" pitchFamily="2" charset="2"/>
              <a:buChar char="v"/>
              <a:tabLst>
                <a:tab pos="228600" algn="l"/>
                <a:tab pos="817563" algn="l"/>
              </a:tabLst>
            </a:pPr>
            <a:r>
              <a:rPr lang="uk-UA" sz="2400">
                <a:solidFill>
                  <a:srgbClr val="E20000"/>
                </a:solidFill>
                <a:latin typeface="Monotype Corsiva" pitchFamily="66" charset="0"/>
              </a:rPr>
              <a:t>підвищувати  якість  професійної  майстерності  вчителя  шляхом  використання  активних  форм  та  методів  в  методичному  супроводі.</a:t>
            </a:r>
          </a:p>
        </p:txBody>
      </p:sp>
      <p:pic>
        <p:nvPicPr>
          <p:cNvPr id="51204" name="Picture 4" descr="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941888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uk-UA" sz="1200">
                <a:latin typeface="Calibri" pitchFamily="34" charset="0"/>
              </a:rPr>
              <a:t>Романишин  В.</a:t>
            </a:r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WordArt 2"/>
          <p:cNvSpPr>
            <a:spLocks noChangeArrowheads="1" noChangeShapeType="1" noTextEdit="1"/>
          </p:cNvSpPr>
          <p:nvPr/>
        </p:nvSpPr>
        <p:spPr bwMode="auto">
          <a:xfrm>
            <a:off x="1187450" y="333375"/>
            <a:ext cx="7488238" cy="11588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За  результатами  моніторингового   дослідження  рекомендовано  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684213" y="1922463"/>
            <a:ext cx="76327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228600" algn="l"/>
                <a:tab pos="817563" algn="l"/>
              </a:tabLst>
            </a:pPr>
            <a:r>
              <a:rPr lang="uk-UA">
                <a:solidFill>
                  <a:srgbClr val="E20000"/>
                </a:solidFill>
              </a:rPr>
              <a:t> </a:t>
            </a:r>
            <a:r>
              <a:rPr lang="uk-UA" sz="2400" b="1">
                <a:solidFill>
                  <a:srgbClr val="E20000"/>
                </a:solidFill>
                <a:latin typeface="Monotype Corsiva" pitchFamily="66" charset="0"/>
              </a:rPr>
              <a:t>Вчителям-предметникам, керівникам  гуртків:</a:t>
            </a:r>
            <a:endParaRPr lang="uk-UA" sz="2400">
              <a:solidFill>
                <a:srgbClr val="E20000"/>
              </a:solidFill>
              <a:latin typeface="Monotype Corsiva" pitchFamily="66" charset="0"/>
            </a:endParaRPr>
          </a:p>
          <a:p>
            <a:pPr algn="ctr">
              <a:tabLst>
                <a:tab pos="228600" algn="l"/>
                <a:tab pos="817563" algn="l"/>
              </a:tabLst>
            </a:pPr>
            <a:r>
              <a:rPr lang="uk-UA" sz="2400">
                <a:solidFill>
                  <a:srgbClr val="E20000"/>
                </a:solidFill>
                <a:latin typeface="Monotype Corsiva" pitchFamily="66" charset="0"/>
              </a:rPr>
              <a:t>З  метою розвитку  та  формування  в  учнів  інтелектуальних   здібностей та  здібностей  до  наукової  праці     використовувати  інноваційні  технології індивідуальний та диференціальний підхід під час занять                                </a:t>
            </a:r>
          </a:p>
          <a:p>
            <a:pPr algn="ctr">
              <a:tabLst>
                <a:tab pos="228600" algn="l"/>
                <a:tab pos="817563" algn="l"/>
              </a:tabLst>
            </a:pPr>
            <a:r>
              <a:rPr lang="uk-UA" sz="2400">
                <a:solidFill>
                  <a:srgbClr val="E20000"/>
                </a:solidFill>
                <a:latin typeface="Monotype Corsiva" pitchFamily="66" charset="0"/>
              </a:rPr>
              <a:t>           в організації навчально-виховного процесу.</a:t>
            </a:r>
          </a:p>
          <a:p>
            <a:pPr algn="ctr">
              <a:tabLst>
                <a:tab pos="228600" algn="l"/>
                <a:tab pos="817563" algn="l"/>
              </a:tabLst>
            </a:pPr>
            <a:r>
              <a:rPr lang="uk-UA" sz="2400">
                <a:solidFill>
                  <a:srgbClr val="E20000"/>
                </a:solidFill>
                <a:latin typeface="Monotype Corsiva" pitchFamily="66" charset="0"/>
              </a:rPr>
              <a:t>Проводити  консультації  з  батьками  та  надавати  рекомендації  щодо розвитку  здібностей  дитини.</a:t>
            </a:r>
          </a:p>
        </p:txBody>
      </p:sp>
      <p:pic>
        <p:nvPicPr>
          <p:cNvPr id="52228" name="Picture 4" descr="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5084763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uk-UA" sz="1200">
                <a:latin typeface="Calibri" pitchFamily="34" charset="0"/>
              </a:rPr>
              <a:t>Романишин  В.</a:t>
            </a:r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WordArt 2"/>
          <p:cNvSpPr>
            <a:spLocks noChangeArrowheads="1" noChangeShapeType="1" noTextEdit="1"/>
          </p:cNvSpPr>
          <p:nvPr/>
        </p:nvSpPr>
        <p:spPr bwMode="auto">
          <a:xfrm>
            <a:off x="1187450" y="333375"/>
            <a:ext cx="7488238" cy="11588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За  результатами  моніторингового   дослідження  рекомендовано  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827088" y="1322388"/>
            <a:ext cx="76327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228600" algn="l"/>
                <a:tab pos="817563" algn="l"/>
              </a:tabLst>
            </a:pPr>
            <a:r>
              <a:rPr lang="uk-UA" sz="2000" b="1">
                <a:solidFill>
                  <a:srgbClr val="E20000"/>
                </a:solidFill>
                <a:latin typeface="Monotype Corsiva" pitchFamily="66" charset="0"/>
              </a:rPr>
              <a:t>Практичним  психологам та соціальним  педагогам</a:t>
            </a:r>
            <a:endParaRPr lang="uk-UA" sz="2000">
              <a:solidFill>
                <a:srgbClr val="E20000"/>
              </a:solidFill>
              <a:latin typeface="Monotype Corsiva" pitchFamily="66" charset="0"/>
            </a:endParaRPr>
          </a:p>
          <a:p>
            <a:pPr algn="ctr">
              <a:tabLst>
                <a:tab pos="228600" algn="l"/>
                <a:tab pos="817563" algn="l"/>
              </a:tabLst>
            </a:pPr>
            <a:r>
              <a:rPr lang="uk-UA" sz="2000">
                <a:solidFill>
                  <a:srgbClr val="E20000"/>
                </a:solidFill>
                <a:latin typeface="Monotype Corsiva" pitchFamily="66" charset="0"/>
              </a:rPr>
              <a:t>-розробити  програму  діагностики  та  провести  діагностику  інтелектуальної та  особистісної  сфери,  рівень  креативності  учнів  з  високим  рівнем  здібностей  та  пізнавальної  активності; </a:t>
            </a:r>
          </a:p>
          <a:p>
            <a:pPr algn="ctr">
              <a:tabLst>
                <a:tab pos="228600" algn="l"/>
                <a:tab pos="817563" algn="l"/>
              </a:tabLst>
            </a:pPr>
            <a:r>
              <a:rPr lang="uk-UA" sz="2000">
                <a:solidFill>
                  <a:srgbClr val="E20000"/>
                </a:solidFill>
                <a:latin typeface="Monotype Corsiva" pitchFamily="66" charset="0"/>
              </a:rPr>
              <a:t>На  основі  діагностики  розробити  рекомендації  для  вчителів  та  батьків  щодо  взаємодії  з  такими  учнями</a:t>
            </a:r>
          </a:p>
          <a:p>
            <a:pPr algn="ctr">
              <a:tabLst>
                <a:tab pos="228600" algn="l"/>
                <a:tab pos="817563" algn="l"/>
              </a:tabLst>
            </a:pPr>
            <a:r>
              <a:rPr lang="uk-UA" sz="2000">
                <a:solidFill>
                  <a:srgbClr val="E20000"/>
                </a:solidFill>
                <a:latin typeface="Monotype Corsiva" pitchFamily="66" charset="0"/>
              </a:rPr>
              <a:t>Здійснювати  постійно  психологічний супровід та   розробку  індивідуальних   рекомендацій  щодо  розвитку обдарованих учнів; </a:t>
            </a:r>
          </a:p>
          <a:p>
            <a:pPr algn="ctr">
              <a:tabLst>
                <a:tab pos="228600" algn="l"/>
                <a:tab pos="817563" algn="l"/>
              </a:tabLst>
            </a:pPr>
            <a:r>
              <a:rPr lang="uk-UA" sz="2000">
                <a:solidFill>
                  <a:srgbClr val="E20000"/>
                </a:solidFill>
                <a:latin typeface="Monotype Corsiva" pitchFamily="66" charset="0"/>
              </a:rPr>
              <a:t>-Провести  групові  консультації    вчителів  молодших  класів  та  вчителів, які  викладають  у  школі  ІІ та  ІІІ   ст.. по  проблемі   наступності  у виявленні, підтримці та розвитку обдарованих дітей між початковою, середньою та старшою школою</a:t>
            </a:r>
          </a:p>
          <a:p>
            <a:pPr algn="ctr">
              <a:tabLst>
                <a:tab pos="228600" algn="l"/>
                <a:tab pos="817563" algn="l"/>
              </a:tabLst>
            </a:pPr>
            <a:r>
              <a:rPr lang="uk-UA" sz="2000">
                <a:solidFill>
                  <a:srgbClr val="E20000"/>
                </a:solidFill>
                <a:latin typeface="Monotype Corsiva" pitchFamily="66" charset="0"/>
              </a:rPr>
              <a:t>Розробити   соціально-психологічний  тренінг  для вчителів «Обдарована  дитина..Яка  вона?». </a:t>
            </a:r>
          </a:p>
        </p:txBody>
      </p:sp>
      <p:pic>
        <p:nvPicPr>
          <p:cNvPr id="53252" name="Picture 4" descr="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84763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uk-UA" sz="1200">
                <a:latin typeface="Calibri" pitchFamily="34" charset="0"/>
              </a:rPr>
              <a:t>Романишин  В.</a:t>
            </a:r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WordArt 2"/>
          <p:cNvSpPr>
            <a:spLocks noChangeArrowheads="1" noChangeShapeType="1" noTextEdit="1"/>
          </p:cNvSpPr>
          <p:nvPr/>
        </p:nvSpPr>
        <p:spPr bwMode="auto">
          <a:xfrm>
            <a:off x="1187450" y="333375"/>
            <a:ext cx="7488238" cy="11588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За  результатами  моніторингового   дослідження  рекомендовано  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827088" y="1322388"/>
            <a:ext cx="76327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228600" algn="l"/>
                <a:tab pos="817563" algn="l"/>
              </a:tabLst>
            </a:pPr>
            <a:r>
              <a:rPr lang="uk-UA" sz="2000" b="1">
                <a:solidFill>
                  <a:srgbClr val="E20000"/>
                </a:solidFill>
                <a:latin typeface="Monotype Corsiva" pitchFamily="66" charset="0"/>
              </a:rPr>
              <a:t>Практичним  психологам та соціальним  педагогам</a:t>
            </a:r>
            <a:endParaRPr lang="uk-UA" sz="2000">
              <a:solidFill>
                <a:srgbClr val="E20000"/>
              </a:solidFill>
              <a:latin typeface="Monotype Corsiva" pitchFamily="66" charset="0"/>
            </a:endParaRPr>
          </a:p>
          <a:p>
            <a:pPr algn="ctr">
              <a:tabLst>
                <a:tab pos="228600" algn="l"/>
                <a:tab pos="817563" algn="l"/>
              </a:tabLst>
            </a:pPr>
            <a:r>
              <a:rPr lang="uk-UA" sz="2000">
                <a:solidFill>
                  <a:srgbClr val="E20000"/>
                </a:solidFill>
                <a:latin typeface="Monotype Corsiva" pitchFamily="66" charset="0"/>
              </a:rPr>
              <a:t>-розробити  програму  діагностики  та  провести  діагностику  інтелектуальної та  особистісної  сфери,  рівень  креативності  учнів  з  високим  рівнем  здібностей  та  пізнавальної  активності; </a:t>
            </a:r>
          </a:p>
          <a:p>
            <a:pPr algn="ctr">
              <a:tabLst>
                <a:tab pos="228600" algn="l"/>
                <a:tab pos="817563" algn="l"/>
              </a:tabLst>
            </a:pPr>
            <a:r>
              <a:rPr lang="uk-UA" sz="2000">
                <a:solidFill>
                  <a:srgbClr val="E20000"/>
                </a:solidFill>
                <a:latin typeface="Monotype Corsiva" pitchFamily="66" charset="0"/>
              </a:rPr>
              <a:t>На  основі  діагностики  розробити  рекомендації  для  вчителів  та  батьків  щодо  взаємодії  з  такими  учнями</a:t>
            </a:r>
          </a:p>
          <a:p>
            <a:pPr algn="ctr">
              <a:tabLst>
                <a:tab pos="228600" algn="l"/>
                <a:tab pos="817563" algn="l"/>
              </a:tabLst>
            </a:pPr>
            <a:r>
              <a:rPr lang="uk-UA" sz="2000">
                <a:solidFill>
                  <a:srgbClr val="E20000"/>
                </a:solidFill>
                <a:latin typeface="Monotype Corsiva" pitchFamily="66" charset="0"/>
              </a:rPr>
              <a:t>Здійснювати  постійно  психологічний супровід та   розробку  індивідуальних   рекомендацій  щодо  розвитку обдарованих учнів; </a:t>
            </a:r>
          </a:p>
          <a:p>
            <a:pPr algn="ctr">
              <a:tabLst>
                <a:tab pos="228600" algn="l"/>
                <a:tab pos="817563" algn="l"/>
              </a:tabLst>
            </a:pPr>
            <a:r>
              <a:rPr lang="uk-UA" sz="2000">
                <a:solidFill>
                  <a:srgbClr val="E20000"/>
                </a:solidFill>
                <a:latin typeface="Monotype Corsiva" pitchFamily="66" charset="0"/>
              </a:rPr>
              <a:t>-Провести  групові  консультації    вчителів  молодших  класів  та  вчителів, які  викладають  у  школі  ІІ та  ІІІ   ст.. по  проблемі   наступності  у виявленні, підтримці та розвитку обдарованих дітей між початковою, середньою та старшою школою</a:t>
            </a:r>
          </a:p>
          <a:p>
            <a:pPr algn="ctr">
              <a:tabLst>
                <a:tab pos="228600" algn="l"/>
                <a:tab pos="817563" algn="l"/>
              </a:tabLst>
            </a:pPr>
            <a:r>
              <a:rPr lang="uk-UA" sz="2000">
                <a:solidFill>
                  <a:srgbClr val="E20000"/>
                </a:solidFill>
                <a:latin typeface="Monotype Corsiva" pitchFamily="66" charset="0"/>
              </a:rPr>
              <a:t>Розробити   соціально-психологічний  тренінг  для вчителів «Обдарована  дитина..Яка  вона?». </a:t>
            </a:r>
          </a:p>
        </p:txBody>
      </p:sp>
      <p:pic>
        <p:nvPicPr>
          <p:cNvPr id="55300" name="Picture 4" descr="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84763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uk-UA" sz="1200">
                <a:latin typeface="Calibri" pitchFamily="34" charset="0"/>
              </a:rPr>
              <a:t>Романишин  В.</a:t>
            </a:r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755650" y="1311275"/>
            <a:ext cx="76327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228600" algn="l"/>
                <a:tab pos="817563" algn="l"/>
              </a:tabLst>
            </a:pPr>
            <a:r>
              <a:rPr lang="uk-UA" sz="2400" b="1">
                <a:solidFill>
                  <a:srgbClr val="0C188E"/>
                </a:solidFill>
                <a:latin typeface="Monotype Corsiva" pitchFamily="66" charset="0"/>
              </a:rPr>
              <a:t>Укладений   банк даних  діагностичних  методик , рекомендований  діагностичний  мінімум  для  виявлення  обдарованості  та методичні  рекомендації  для   працівників  психологічної  служби.</a:t>
            </a:r>
            <a:endParaRPr lang="uk-UA" sz="2400">
              <a:solidFill>
                <a:srgbClr val="0C188E"/>
              </a:solidFill>
              <a:latin typeface="Monotype Corsiva" pitchFamily="66" charset="0"/>
            </a:endParaRPr>
          </a:p>
        </p:txBody>
      </p:sp>
      <p:pic>
        <p:nvPicPr>
          <p:cNvPr id="56324" name="Picture 4" descr="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84763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uk-UA" sz="1200">
                <a:latin typeface="Calibri" pitchFamily="34" charset="0"/>
              </a:rPr>
              <a:t>Романишин  В.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539750" y="1125538"/>
            <a:ext cx="8229600" cy="1143000"/>
          </a:xfrm>
          <a:noFill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uk-UA" sz="2400" b="0" smtClean="0">
                <a:effectLst/>
                <a:latin typeface="Arial" charset="0"/>
              </a:rPr>
              <a:t/>
            </a:r>
            <a:br>
              <a:rPr lang="uk-UA" sz="2400" b="0" smtClean="0">
                <a:effectLst/>
                <a:latin typeface="Arial" charset="0"/>
              </a:rPr>
            </a:br>
            <a:r>
              <a:rPr lang="uk-UA" sz="2400" b="0" smtClean="0">
                <a:effectLst/>
                <a:latin typeface="Arial" charset="0"/>
              </a:rPr>
              <a:t/>
            </a:r>
            <a:br>
              <a:rPr lang="uk-UA" sz="2400" b="0" smtClean="0">
                <a:effectLst/>
                <a:latin typeface="Arial" charset="0"/>
              </a:rPr>
            </a:br>
            <a:r>
              <a:rPr lang="uk-UA" sz="2400" b="0" smtClean="0">
                <a:effectLst/>
                <a:latin typeface="Arial" charset="0"/>
              </a:rPr>
              <a:t/>
            </a:r>
            <a:br>
              <a:rPr lang="uk-UA" sz="2400" b="0" smtClean="0">
                <a:effectLst/>
                <a:latin typeface="Arial" charset="0"/>
              </a:rPr>
            </a:br>
            <a:r>
              <a:rPr lang="uk-UA" sz="2400" b="0" smtClean="0">
                <a:effectLst/>
                <a:latin typeface="Arial" charset="0"/>
              </a:rPr>
              <a:t/>
            </a:r>
            <a:br>
              <a:rPr lang="uk-UA" sz="2400" b="0" smtClean="0">
                <a:effectLst/>
                <a:latin typeface="Arial" charset="0"/>
              </a:rPr>
            </a:br>
            <a:r>
              <a:rPr lang="uk-UA" sz="2400" b="0" smtClean="0">
                <a:effectLst/>
                <a:latin typeface="Arial" charset="0"/>
              </a:rPr>
              <a:t/>
            </a:r>
            <a:br>
              <a:rPr lang="uk-UA" sz="2400" b="0" smtClean="0">
                <a:effectLst/>
                <a:latin typeface="Arial" charset="0"/>
              </a:rPr>
            </a:br>
            <a:endParaRPr lang="ru-RU" sz="2400" b="0" smtClean="0"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uk-UA" sz="1200">
                <a:latin typeface="Calibri" pitchFamily="34" charset="0"/>
              </a:rPr>
              <a:t>Романишин  В.</a:t>
            </a:r>
            <a:endParaRPr lang="ru-RU" sz="1200">
              <a:latin typeface="Calibri" pitchFamily="34" charset="0"/>
            </a:endParaRPr>
          </a:p>
        </p:txBody>
      </p:sp>
      <p:grpSp>
        <p:nvGrpSpPr>
          <p:cNvPr id="37892" name="Group 4"/>
          <p:cNvGrpSpPr>
            <a:grpSpLocks/>
          </p:cNvGrpSpPr>
          <p:nvPr/>
        </p:nvGrpSpPr>
        <p:grpSpPr bwMode="auto">
          <a:xfrm>
            <a:off x="755650" y="1052513"/>
            <a:ext cx="2590800" cy="1828800"/>
            <a:chOff x="158" y="391"/>
            <a:chExt cx="1452" cy="1053"/>
          </a:xfrm>
        </p:grpSpPr>
        <p:sp>
          <p:nvSpPr>
            <p:cNvPr id="37893" name="Oval 5"/>
            <p:cNvSpPr>
              <a:spLocks noChangeArrowheads="1"/>
            </p:cNvSpPr>
            <p:nvPr/>
          </p:nvSpPr>
          <p:spPr bwMode="auto">
            <a:xfrm>
              <a:off x="158" y="391"/>
              <a:ext cx="1452" cy="1053"/>
            </a:xfrm>
            <a:prstGeom prst="ellipse">
              <a:avLst/>
            </a:prstGeom>
            <a:solidFill>
              <a:srgbClr val="CCFFCC"/>
            </a:soli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FFCC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7894" name="Text Box 6"/>
            <p:cNvSpPr txBox="1">
              <a:spLocks noChangeArrowheads="1"/>
            </p:cNvSpPr>
            <p:nvPr/>
          </p:nvSpPr>
          <p:spPr bwMode="auto">
            <a:xfrm>
              <a:off x="204" y="618"/>
              <a:ext cx="1361" cy="211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b="1"/>
                <a:t>Предметні </a:t>
              </a:r>
              <a:endParaRPr lang="ru-RU"/>
            </a:p>
          </p:txBody>
        </p:sp>
      </p:grpSp>
      <p:sp>
        <p:nvSpPr>
          <p:cNvPr id="37895" name="AutoShape 7"/>
          <p:cNvSpPr>
            <a:spLocks noChangeArrowheads="1"/>
          </p:cNvSpPr>
          <p:nvPr/>
        </p:nvSpPr>
        <p:spPr bwMode="auto">
          <a:xfrm>
            <a:off x="1187450" y="2924175"/>
            <a:ext cx="685800" cy="1752600"/>
          </a:xfrm>
          <a:prstGeom prst="curvedRightArrow">
            <a:avLst>
              <a:gd name="adj1" fmla="val 51111"/>
              <a:gd name="adj2" fmla="val 102222"/>
              <a:gd name="adj3" fmla="val 33333"/>
            </a:avLst>
          </a:prstGeom>
          <a:solidFill>
            <a:srgbClr val="72046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7896" name="Group 8"/>
          <p:cNvGrpSpPr>
            <a:grpSpLocks/>
          </p:cNvGrpSpPr>
          <p:nvPr/>
        </p:nvGrpSpPr>
        <p:grpSpPr bwMode="auto">
          <a:xfrm>
            <a:off x="1763713" y="4005263"/>
            <a:ext cx="2678112" cy="1752600"/>
            <a:chOff x="204" y="2387"/>
            <a:chExt cx="1392" cy="1008"/>
          </a:xfrm>
        </p:grpSpPr>
        <p:sp>
          <p:nvSpPr>
            <p:cNvPr id="37897" name="Oval 9"/>
            <p:cNvSpPr>
              <a:spLocks noChangeArrowheads="1"/>
            </p:cNvSpPr>
            <p:nvPr/>
          </p:nvSpPr>
          <p:spPr bwMode="auto">
            <a:xfrm>
              <a:off x="204" y="2387"/>
              <a:ext cx="1392" cy="1008"/>
            </a:xfrm>
            <a:prstGeom prst="ellipse">
              <a:avLst/>
            </a:prstGeom>
            <a:solidFill>
              <a:srgbClr val="FF6699"/>
            </a:soli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6699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endParaRPr lang="ru-RU"/>
            </a:p>
          </p:txBody>
        </p:sp>
        <p:sp>
          <p:nvSpPr>
            <p:cNvPr id="37898" name="Text Box 10"/>
            <p:cNvSpPr txBox="1">
              <a:spLocks noChangeArrowheads="1"/>
            </p:cNvSpPr>
            <p:nvPr/>
          </p:nvSpPr>
          <p:spPr bwMode="auto">
            <a:xfrm>
              <a:off x="295" y="2638"/>
              <a:ext cx="1224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sz="2000" b="1" i="1">
                  <a:latin typeface="Georgia" pitchFamily="18" charset="0"/>
                </a:rPr>
                <a:t>соціальні</a:t>
              </a:r>
              <a:endParaRPr lang="ru-RU" sz="2000" b="1" i="1">
                <a:latin typeface="Georgia" pitchFamily="18" charset="0"/>
              </a:endParaRPr>
            </a:p>
          </p:txBody>
        </p:sp>
      </p:grpSp>
      <p:grpSp>
        <p:nvGrpSpPr>
          <p:cNvPr id="37899" name="Group 11"/>
          <p:cNvGrpSpPr>
            <a:grpSpLocks/>
          </p:cNvGrpSpPr>
          <p:nvPr/>
        </p:nvGrpSpPr>
        <p:grpSpPr bwMode="auto">
          <a:xfrm>
            <a:off x="6084888" y="3284538"/>
            <a:ext cx="2630487" cy="2084387"/>
            <a:chOff x="1429" y="2840"/>
            <a:chExt cx="2948" cy="1361"/>
          </a:xfrm>
        </p:grpSpPr>
        <p:sp>
          <p:nvSpPr>
            <p:cNvPr id="37900" name="Oval 12"/>
            <p:cNvSpPr>
              <a:spLocks noChangeArrowheads="1"/>
            </p:cNvSpPr>
            <p:nvPr/>
          </p:nvSpPr>
          <p:spPr bwMode="auto">
            <a:xfrm>
              <a:off x="1429" y="2840"/>
              <a:ext cx="2948" cy="1361"/>
            </a:xfrm>
            <a:prstGeom prst="ellipse">
              <a:avLst/>
            </a:prstGeom>
            <a:solidFill>
              <a:srgbClr val="FFCC99"/>
            </a:solidFill>
            <a:ln w="9525">
              <a:round/>
              <a:headEnd/>
              <a:tailEnd/>
            </a:ln>
            <a:effectLst/>
            <a:scene3d>
              <a:camera prst="legacyPerspectiveTop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CC99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7901" name="Text Box 13"/>
            <p:cNvSpPr txBox="1">
              <a:spLocks noChangeArrowheads="1"/>
            </p:cNvSpPr>
            <p:nvPr/>
          </p:nvSpPr>
          <p:spPr bwMode="auto">
            <a:xfrm>
              <a:off x="1746" y="3067"/>
              <a:ext cx="2359" cy="558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sz="2000" b="1" i="1">
                  <a:latin typeface="Georgia" pitchFamily="18" charset="0"/>
                </a:rPr>
                <a:t>Психолого-</a:t>
              </a:r>
            </a:p>
            <a:p>
              <a:pPr algn="ctr">
                <a:spcBef>
                  <a:spcPct val="50000"/>
                </a:spcBef>
              </a:pPr>
              <a:r>
                <a:rPr lang="uk-UA" sz="2000" b="1" i="1">
                  <a:latin typeface="Georgia" pitchFamily="18" charset="0"/>
                </a:rPr>
                <a:t>дидактичні</a:t>
              </a:r>
              <a:endParaRPr lang="ru-RU" sz="2000" b="1" i="1">
                <a:latin typeface="Georgia" pitchFamily="18" charset="0"/>
              </a:endParaRPr>
            </a:p>
          </p:txBody>
        </p:sp>
      </p:grpSp>
      <p:sp>
        <p:nvSpPr>
          <p:cNvPr id="37902" name="AutoShape 14"/>
          <p:cNvSpPr>
            <a:spLocks noChangeArrowheads="1"/>
          </p:cNvSpPr>
          <p:nvPr/>
        </p:nvSpPr>
        <p:spPr bwMode="auto">
          <a:xfrm rot="-211461">
            <a:off x="4716463" y="4941888"/>
            <a:ext cx="1828800" cy="685800"/>
          </a:xfrm>
          <a:prstGeom prst="curvedUpArrow">
            <a:avLst>
              <a:gd name="adj1" fmla="val 53333"/>
              <a:gd name="adj2" fmla="val 106667"/>
              <a:gd name="adj3" fmla="val 34954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03" name="AutoShape 15"/>
          <p:cNvSpPr>
            <a:spLocks noChangeArrowheads="1"/>
          </p:cNvSpPr>
          <p:nvPr/>
        </p:nvSpPr>
        <p:spPr bwMode="auto">
          <a:xfrm>
            <a:off x="4140200" y="188913"/>
            <a:ext cx="4608513" cy="1728787"/>
          </a:xfrm>
          <a:prstGeom prst="cloudCallout">
            <a:avLst>
              <a:gd name="adj1" fmla="val -19722"/>
              <a:gd name="adj2" fmla="val 97384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uk-UA" b="1">
                <a:latin typeface="Arial Black" pitchFamily="34" charset="0"/>
              </a:rPr>
              <a:t>Розвитку  обдарувань  учнів  сприяють  </a:t>
            </a:r>
          </a:p>
          <a:p>
            <a:r>
              <a:rPr lang="uk-UA" b="1">
                <a:latin typeface="Arial Black" pitchFamily="34" charset="0"/>
              </a:rPr>
              <a:t>складові  освітнього середовища</a:t>
            </a:r>
            <a:endParaRPr lang="ru-RU" b="1">
              <a:latin typeface="Arial Black" pitchFamily="34" charset="0"/>
            </a:endParaRPr>
          </a:p>
          <a:p>
            <a:pPr algn="ctr"/>
            <a:endParaRPr lang="ru-RU" b="1">
              <a:latin typeface="Arial Black" pitchFamily="34" charset="0"/>
            </a:endParaRPr>
          </a:p>
        </p:txBody>
      </p:sp>
      <p:pic>
        <p:nvPicPr>
          <p:cNvPr id="37904" name="Picture 16" descr="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013325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WordArt 2"/>
          <p:cNvSpPr>
            <a:spLocks noChangeArrowheads="1" noChangeShapeType="1" noTextEdit="1"/>
          </p:cNvSpPr>
          <p:nvPr/>
        </p:nvSpPr>
        <p:spPr bwMode="auto">
          <a:xfrm>
            <a:off x="1187450" y="333375"/>
            <a:ext cx="7488238" cy="11588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література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611188" y="1557338"/>
            <a:ext cx="7777162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630238" algn="l"/>
              </a:tabLst>
            </a:pPr>
            <a:r>
              <a:rPr lang="uk-UA" sz="2000">
                <a:solidFill>
                  <a:schemeClr val="folHlink"/>
                </a:solidFill>
              </a:rPr>
              <a:t>1.Пархомець Ірина. Моніторинг якості освіти. – К.: Шкільний світ: Директор школи. – 2006. – № 40.</a:t>
            </a:r>
            <a:endParaRPr lang="ru-RU" sz="2000">
              <a:solidFill>
                <a:schemeClr val="folHlink"/>
              </a:solidFill>
            </a:endParaRPr>
          </a:p>
          <a:p>
            <a:pPr algn="ctr">
              <a:tabLst>
                <a:tab pos="630238" algn="l"/>
              </a:tabLst>
            </a:pPr>
            <a:r>
              <a:rPr lang="uk-UA" sz="2000">
                <a:solidFill>
                  <a:schemeClr val="folHlink"/>
                </a:solidFill>
              </a:rPr>
              <a:t>2.Психологічна підтримка творчості учня / Упоряд. О.Главник, В.Зоц. – К.: Редакції загальнопедагогічних газет, 2003. – 128 с. – (Бібліотека «Шкільного світу»).</a:t>
            </a:r>
            <a:endParaRPr lang="ru-RU" sz="2000">
              <a:solidFill>
                <a:schemeClr val="folHlink"/>
              </a:solidFill>
            </a:endParaRPr>
          </a:p>
          <a:p>
            <a:pPr algn="ctr">
              <a:tabLst>
                <a:tab pos="630238" algn="l"/>
              </a:tabLst>
            </a:pPr>
            <a:r>
              <a:rPr lang="uk-UA" sz="2000">
                <a:solidFill>
                  <a:schemeClr val="folHlink"/>
                </a:solidFill>
              </a:rPr>
              <a:t>3.Як допомогти дитині стати творчою особистістю / Упоряд. Л.Шелестова. – К.: Редакції загальнопедагогічних газет, 2003. – 112 с. – (Бібліотека «Шкільного світу»).</a:t>
            </a:r>
            <a:endParaRPr lang="ru-RU" sz="2000">
              <a:solidFill>
                <a:schemeClr val="folHlink"/>
              </a:solidFill>
            </a:endParaRPr>
          </a:p>
          <a:p>
            <a:pPr algn="ctr">
              <a:tabLst>
                <a:tab pos="630238" algn="l"/>
              </a:tabLst>
            </a:pPr>
            <a:r>
              <a:rPr lang="uk-UA" sz="2000">
                <a:solidFill>
                  <a:schemeClr val="folHlink"/>
                </a:solidFill>
              </a:rPr>
              <a:t>4.Кульчицька О.І. Обдарованість: природа і суть //Обдарована дитина. – 2007. – №1.</a:t>
            </a:r>
            <a:endParaRPr lang="ru-RU" sz="2000">
              <a:solidFill>
                <a:schemeClr val="folHlink"/>
              </a:solidFill>
            </a:endParaRPr>
          </a:p>
          <a:p>
            <a:pPr algn="ctr">
              <a:tabLst>
                <a:tab pos="630238" algn="l"/>
              </a:tabLst>
            </a:pPr>
            <a:r>
              <a:rPr lang="uk-UA" sz="2000">
                <a:solidFill>
                  <a:schemeClr val="folHlink"/>
                </a:solidFill>
              </a:rPr>
              <a:t>       5. Вивчення  рівня  пізнавальної  активності. Психологу  для  роботи.  </a:t>
            </a:r>
            <a:endParaRPr lang="ru-RU" sz="2000">
              <a:solidFill>
                <a:schemeClr val="folHlink"/>
              </a:solidFill>
            </a:endParaRPr>
          </a:p>
          <a:p>
            <a:pPr algn="ctr">
              <a:tabLst>
                <a:tab pos="630238" algn="l"/>
              </a:tabLst>
            </a:pPr>
            <a:r>
              <a:rPr lang="uk-UA" sz="2000">
                <a:solidFill>
                  <a:schemeClr val="folHlink"/>
                </a:solidFill>
              </a:rPr>
              <a:t>          Діагностичний  інструментарій.Ужгород.2011р.</a:t>
            </a:r>
            <a:endParaRPr lang="ru-RU" sz="2000">
              <a:solidFill>
                <a:schemeClr val="folHlink"/>
              </a:solidFill>
            </a:endParaRPr>
          </a:p>
          <a:p>
            <a:pPr algn="ctr">
              <a:tabLst>
                <a:tab pos="630238" algn="l"/>
              </a:tabLst>
            </a:pPr>
            <a:r>
              <a:rPr lang="uk-UA" sz="2000">
                <a:solidFill>
                  <a:schemeClr val="folHlink"/>
                </a:solidFill>
              </a:rPr>
              <a:t>         6. Анкета  з визначення  спеціальних  здібностей  Хаана, Кафа. Ж. Обдарована  дитина. №5.2009</a:t>
            </a:r>
          </a:p>
        </p:txBody>
      </p:sp>
      <p:pic>
        <p:nvPicPr>
          <p:cNvPr id="54276" name="Picture 4" descr="0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5300663"/>
            <a:ext cx="1663700" cy="11826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body" idx="4294967295"/>
          </p:nvPr>
        </p:nvSpPr>
        <p:spPr>
          <a:xfrm>
            <a:off x="503238" y="1489075"/>
            <a:ext cx="8183562" cy="32289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uk-UA" b="1" smtClean="0">
                <a:solidFill>
                  <a:srgbClr val="720465"/>
                </a:solidFill>
                <a:latin typeface="Lucida Bright" pitchFamily="18" charset="0"/>
              </a:rPr>
              <a:t>Вивчення організації освітнього середовища для обдарованих учнів та розробки корекційних  заходів  у  підходах  до  такої  категорії  учнів.</a:t>
            </a:r>
            <a:endParaRPr lang="ru-RU" b="1" smtClean="0">
              <a:solidFill>
                <a:srgbClr val="720465"/>
              </a:solidFill>
              <a:latin typeface="Lucida Bright" pitchFamily="18" charset="0"/>
            </a:endParaRPr>
          </a:p>
        </p:txBody>
      </p:sp>
      <p:sp>
        <p:nvSpPr>
          <p:cNvPr id="38915" name="WordArt 3"/>
          <p:cNvSpPr>
            <a:spLocks noChangeArrowheads="1" noChangeShapeType="1" noTextEdit="1"/>
          </p:cNvSpPr>
          <p:nvPr/>
        </p:nvSpPr>
        <p:spPr bwMode="auto">
          <a:xfrm>
            <a:off x="1763713" y="260350"/>
            <a:ext cx="5514975" cy="11430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folHlink"/>
                    </a:gs>
                    <a:gs pos="100000">
                      <a:srgbClr val="FF66CC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Програма  моніторингового 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folHlink"/>
                    </a:gs>
                    <a:gs pos="100000">
                      <a:srgbClr val="FF66CC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дослідження</a:t>
            </a:r>
          </a:p>
        </p:txBody>
      </p:sp>
      <p:sp>
        <p:nvSpPr>
          <p:cNvPr id="38916" name="WordArt 4"/>
          <p:cNvSpPr>
            <a:spLocks noChangeArrowheads="1" noChangeShapeType="1" noTextEdit="1"/>
          </p:cNvSpPr>
          <p:nvPr/>
        </p:nvSpPr>
        <p:spPr bwMode="auto">
          <a:xfrm>
            <a:off x="755650" y="1196975"/>
            <a:ext cx="17272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Мета</a:t>
            </a:r>
          </a:p>
        </p:txBody>
      </p:sp>
      <p:pic>
        <p:nvPicPr>
          <p:cNvPr id="38917" name="Picture 5" descr="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868863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uk-UA" sz="1200">
                <a:latin typeface="Calibri" pitchFamily="34" charset="0"/>
              </a:rPr>
              <a:t>Романишин  В.</a:t>
            </a:r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1965D48-751A-4273-859B-5D28718CCF74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ru-R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39939" name="WordArt 3"/>
          <p:cNvSpPr>
            <a:spLocks noChangeArrowheads="1" noChangeShapeType="1" noTextEdit="1"/>
          </p:cNvSpPr>
          <p:nvPr/>
        </p:nvSpPr>
        <p:spPr bwMode="auto">
          <a:xfrm>
            <a:off x="2051050" y="908050"/>
            <a:ext cx="4210050" cy="1009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>
                <a:ln w="19050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Предмет дослідження  </a:t>
            </a:r>
          </a:p>
        </p:txBody>
      </p:sp>
      <p:sp>
        <p:nvSpPr>
          <p:cNvPr id="39940" name="WordArt 4"/>
          <p:cNvSpPr>
            <a:spLocks noChangeArrowheads="1" noChangeShapeType="1" noTextEdit="1"/>
          </p:cNvSpPr>
          <p:nvPr/>
        </p:nvSpPr>
        <p:spPr bwMode="auto">
          <a:xfrm>
            <a:off x="1258888" y="2384425"/>
            <a:ext cx="6697662" cy="209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folHlink">
                    <a:alpha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освітнє  середовище </a:t>
            </a:r>
          </a:p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folHlink">
                    <a:alpha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рівень  </a:t>
            </a:r>
          </a:p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folHlink">
                    <a:alpha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розвитку  спеціальних  здібностей </a:t>
            </a:r>
          </a:p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folHlink">
                    <a:alpha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рівень  </a:t>
            </a:r>
          </a:p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folHlink">
                    <a:alpha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пізнавальної  активності </a:t>
            </a:r>
          </a:p>
        </p:txBody>
      </p:sp>
      <p:pic>
        <p:nvPicPr>
          <p:cNvPr id="39941" name="Picture 5" descr="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797425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Номер слайда 4"/>
          <p:cNvSpPr txBox="1">
            <a:spLocks noGrp="1"/>
          </p:cNvSpPr>
          <p:nvPr/>
        </p:nvSpPr>
        <p:spPr>
          <a:xfrm>
            <a:off x="6804025" y="630872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uk-UA" sz="1200">
                <a:latin typeface="Calibri" pitchFamily="34" charset="0"/>
              </a:rPr>
              <a:t>Романишин  В.</a:t>
            </a:r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692275" y="3644900"/>
            <a:ext cx="669607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buFont typeface="Wingdings" pitchFamily="2" charset="2"/>
              <a:buChar char="Ø"/>
              <a:tabLst>
                <a:tab pos="800100" algn="l"/>
                <a:tab pos="1076325" algn="l"/>
              </a:tabLst>
            </a:pPr>
            <a:r>
              <a:rPr lang="uk-UA" b="1">
                <a:solidFill>
                  <a:srgbClr val="660066"/>
                </a:solidFill>
                <a:latin typeface="Candara" pitchFamily="34" charset="0"/>
              </a:rPr>
              <a:t>Виявити  фактори впливу  формування освітнього середовища ЗНЗ для розвитку творчих здібностей учнів.</a:t>
            </a:r>
          </a:p>
          <a:p>
            <a:pPr algn="ctr">
              <a:buFont typeface="Wingdings" pitchFamily="2" charset="2"/>
              <a:buChar char="Ø"/>
              <a:tabLst>
                <a:tab pos="800100" algn="l"/>
                <a:tab pos="1076325" algn="l"/>
              </a:tabLst>
            </a:pPr>
            <a:r>
              <a:rPr lang="uk-UA" b="1">
                <a:solidFill>
                  <a:srgbClr val="660066"/>
                </a:solidFill>
                <a:latin typeface="Candara" pitchFamily="34" charset="0"/>
              </a:rPr>
              <a:t>Вивчення   освітнього  середовища для  розвитку  обдарувань  учнів.</a:t>
            </a:r>
          </a:p>
          <a:p>
            <a:pPr algn="ctr">
              <a:buFont typeface="Wingdings" pitchFamily="2" charset="2"/>
              <a:buChar char="Ø"/>
              <a:tabLst>
                <a:tab pos="800100" algn="l"/>
                <a:tab pos="1076325" algn="l"/>
              </a:tabLst>
            </a:pPr>
            <a:r>
              <a:rPr lang="uk-UA" b="1">
                <a:solidFill>
                  <a:srgbClr val="660066"/>
                </a:solidFill>
                <a:latin typeface="Candara" pitchFamily="34" charset="0"/>
              </a:rPr>
              <a:t>Дослідити   типи  обдарувань та   рівень  пізнавальної  активності  учнів 7-8 кл.</a:t>
            </a:r>
          </a:p>
          <a:p>
            <a:pPr algn="ctr">
              <a:buFont typeface="Wingdings" pitchFamily="2" charset="2"/>
              <a:buChar char="Ø"/>
              <a:tabLst>
                <a:tab pos="800100" algn="l"/>
                <a:tab pos="1076325" algn="l"/>
              </a:tabLst>
            </a:pPr>
            <a:r>
              <a:rPr lang="uk-UA" b="1">
                <a:solidFill>
                  <a:srgbClr val="660066"/>
                </a:solidFill>
                <a:latin typeface="Candara" pitchFamily="34" charset="0"/>
              </a:rPr>
              <a:t>Надати рекомендацій щодо покращення організації освітнього середовища для обдарованих учнів.</a:t>
            </a:r>
          </a:p>
        </p:txBody>
      </p:sp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1692275" y="549275"/>
            <a:ext cx="493395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Завдання  дослідження:</a:t>
            </a:r>
          </a:p>
        </p:txBody>
      </p:sp>
      <p:pic>
        <p:nvPicPr>
          <p:cNvPr id="40964" name="Picture 4" descr="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97425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uk-UA" sz="1200">
                <a:latin typeface="Calibri" pitchFamily="34" charset="0"/>
              </a:rPr>
              <a:t>Романишин  В.</a:t>
            </a:r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88125" y="6237288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endParaRPr lang="ru-RU" sz="1200">
              <a:solidFill>
                <a:srgbClr val="A78989"/>
              </a:solidFill>
              <a:latin typeface="Calibri" pitchFamily="34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827088" y="1268413"/>
            <a:ext cx="68072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>
                <a:solidFill>
                  <a:srgbClr val="FF1D1D"/>
                </a:solidFill>
              </a:rPr>
              <a:t>дослідження  рівня організації освітнього середовища</a:t>
            </a:r>
          </a:p>
          <a:p>
            <a:pPr>
              <a:buFont typeface="Wingdings" pitchFamily="2" charset="2"/>
              <a:buNone/>
            </a:pPr>
            <a:r>
              <a:rPr lang="uk-UA">
                <a:solidFill>
                  <a:srgbClr val="FF1D1D"/>
                </a:solidFill>
              </a:rPr>
              <a:t>загальноосвітнього навчального закладу </a:t>
            </a:r>
          </a:p>
          <a:p>
            <a:r>
              <a:rPr lang="uk-UA">
                <a:solidFill>
                  <a:srgbClr val="FF1D1D"/>
                </a:solidFill>
              </a:rPr>
              <a:t>для обдарованих учнів (анкета для керівників);</a:t>
            </a:r>
          </a:p>
          <a:p>
            <a:pPr>
              <a:buFont typeface="Wingdings" pitchFamily="2" charset="2"/>
              <a:buChar char="Ø"/>
            </a:pPr>
            <a:r>
              <a:rPr lang="uk-UA">
                <a:solidFill>
                  <a:srgbClr val="FF1D1D"/>
                </a:solidFill>
              </a:rPr>
              <a:t>вивчення  освітнього  середовища  та  запитів  вчителів щодо  взаємодії  з обдарованими дітьми (анкета </a:t>
            </a:r>
            <a:r>
              <a:rPr lang="uk-UA" b="1">
                <a:solidFill>
                  <a:srgbClr val="FF1D1D"/>
                </a:solidFill>
              </a:rPr>
              <a:t> </a:t>
            </a:r>
            <a:r>
              <a:rPr lang="uk-UA">
                <a:solidFill>
                  <a:srgbClr val="FF1D1D"/>
                </a:solidFill>
              </a:rPr>
              <a:t>для вчителів</a:t>
            </a:r>
            <a:r>
              <a:rPr lang="ru-RU">
                <a:solidFill>
                  <a:srgbClr val="FF1D1D"/>
                </a:solidFill>
              </a:rPr>
              <a:t>);</a:t>
            </a:r>
          </a:p>
          <a:p>
            <a:pPr>
              <a:buFont typeface="Wingdings" pitchFamily="2" charset="2"/>
              <a:buChar char="Ø"/>
            </a:pPr>
            <a:r>
              <a:rPr lang="uk-UA">
                <a:solidFill>
                  <a:srgbClr val="FF1D1D"/>
                </a:solidFill>
              </a:rPr>
              <a:t>анкета  щодо  визначення  спеціальних  здібностей  Хаана, Кафа</a:t>
            </a:r>
            <a:r>
              <a:rPr lang="ru-RU">
                <a:solidFill>
                  <a:srgbClr val="FF1D1D"/>
                </a:solidFill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rgbClr val="FF1D1D"/>
                </a:solidFill>
              </a:rPr>
              <a:t> </a:t>
            </a:r>
            <a:r>
              <a:rPr lang="uk-UA">
                <a:solidFill>
                  <a:srgbClr val="FF1D1D"/>
                </a:solidFill>
              </a:rPr>
              <a:t>вивчення рівня пізнавальної  активності  учнів Пашнєєва (7-8  кл.)</a:t>
            </a:r>
            <a:r>
              <a:rPr lang="ru-RU">
                <a:solidFill>
                  <a:srgbClr val="FF1D1D"/>
                </a:solidFill>
              </a:rPr>
              <a:t> </a:t>
            </a:r>
          </a:p>
        </p:txBody>
      </p:sp>
      <p:sp>
        <p:nvSpPr>
          <p:cNvPr id="41988" name="WordArt 4"/>
          <p:cNvSpPr>
            <a:spLocks noChangeArrowheads="1" noChangeShapeType="1" noTextEdit="1"/>
          </p:cNvSpPr>
          <p:nvPr/>
        </p:nvSpPr>
        <p:spPr bwMode="auto">
          <a:xfrm>
            <a:off x="1187450" y="549275"/>
            <a:ext cx="2524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Діагностика 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755650" y="4581525"/>
            <a:ext cx="680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 typeface="Wingdings" pitchFamily="2" charset="2"/>
              <a:buNone/>
            </a:pPr>
            <a:endParaRPr lang="ru-RU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611188" y="4365625"/>
            <a:ext cx="7934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>
              <a:tabLst>
                <a:tab pos="600075" algn="l"/>
              </a:tabLst>
            </a:pPr>
            <a:r>
              <a:rPr lang="uk-UA">
                <a:solidFill>
                  <a:schemeClr val="folHlink"/>
                </a:solidFill>
              </a:rPr>
              <a:t>Репрезентативна  вибірка  складала 402  учні  7-8 кл. ЗНЗ  І-ІІ та  І-ІІІ ст.,</a:t>
            </a:r>
          </a:p>
          <a:p>
            <a:pPr algn="just">
              <a:tabLst>
                <a:tab pos="600075" algn="l"/>
              </a:tabLst>
            </a:pPr>
            <a:r>
              <a:rPr lang="uk-UA">
                <a:solidFill>
                  <a:schemeClr val="folHlink"/>
                </a:solidFill>
              </a:rPr>
              <a:t>80  вчителів, 8  директорів  ЗНЗ. </a:t>
            </a:r>
          </a:p>
        </p:txBody>
      </p:sp>
      <p:pic>
        <p:nvPicPr>
          <p:cNvPr id="41991" name="Picture 7" descr="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5013325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Номер слайда 4"/>
          <p:cNvSpPr txBox="1">
            <a:spLocks noGrp="1"/>
          </p:cNvSpPr>
          <p:nvPr/>
        </p:nvSpPr>
        <p:spPr>
          <a:xfrm>
            <a:off x="6804025" y="64928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uk-UA" sz="1200">
                <a:latin typeface="Calibri" pitchFamily="34" charset="0"/>
              </a:rPr>
              <a:t>Романишин  В.</a:t>
            </a:r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uk-UA" sz="3200" smtClean="0">
                <a:effectLst/>
              </a:rPr>
              <a:t>Опитування  керівників  </a:t>
            </a:r>
            <a:br>
              <a:rPr lang="uk-UA" sz="3200" smtClean="0">
                <a:effectLst/>
              </a:rPr>
            </a:br>
            <a:r>
              <a:rPr lang="uk-UA" sz="3200" smtClean="0">
                <a:effectLst/>
              </a:rPr>
              <a:t>навчальних  закладів</a:t>
            </a:r>
            <a:endParaRPr lang="ru-RU" sz="3200" smtClean="0">
              <a:effectLst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endParaRPr lang="ru-RU" sz="1200">
              <a:solidFill>
                <a:srgbClr val="A78989"/>
              </a:solidFill>
              <a:latin typeface="Calibri" pitchFamily="34" charset="0"/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2195513" y="274637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uk-UA"/>
              <a:t> </a:t>
            </a:r>
            <a:endParaRPr lang="ru-RU">
              <a:latin typeface="Calibri" pitchFamily="34" charset="0"/>
            </a:endParaRPr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2">
            <a:lum bright="12000" contrast="12000"/>
          </a:blip>
          <a:srcRect/>
          <a:stretch>
            <a:fillRect/>
          </a:stretch>
        </p:blipFill>
        <p:spPr bwMode="auto">
          <a:xfrm>
            <a:off x="684213" y="692150"/>
            <a:ext cx="3924300" cy="21431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43037" name="Group 29"/>
          <p:cNvGraphicFramePr>
            <a:graphicFrameLocks noGrp="1"/>
          </p:cNvGraphicFramePr>
          <p:nvPr/>
        </p:nvGraphicFramePr>
        <p:xfrm>
          <a:off x="5076825" y="476250"/>
          <a:ext cx="3527425" cy="4258628"/>
        </p:xfrm>
        <a:graphic>
          <a:graphicData uri="http://schemas.openxmlformats.org/drawingml/2006/table">
            <a:tbl>
              <a:tblPr/>
              <a:tblGrid>
                <a:gridCol w="1763713"/>
                <a:gridCol w="1763712"/>
              </a:tblGrid>
              <a:tr h="1385888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Char char=""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</a:rPr>
                        <a:t>диференційований  підхід  у навчанні</a:t>
                      </a: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Verdana" pitchFamily="34" charset="0"/>
                        </a:rPr>
                        <a:t>97,5%</a:t>
                      </a: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Char char=""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Verdana" pitchFamily="34" charset="0"/>
                        </a:rPr>
                        <a:t>діагностика </a:t>
                      </a:r>
                    </a:p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Char char=""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Verdana" pitchFamily="34" charset="0"/>
                        </a:rPr>
                        <a:t>обдарованості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Verdana" pitchFamily="34" charset="0"/>
                        </a:rPr>
                        <a:t>25%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Char char=""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Verdana" pitchFamily="34" charset="0"/>
                        </a:rPr>
                        <a:t>формування  механізму  самоорганізації  та  самореалізації  учнівської  молоді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Verdana" pitchFamily="34" charset="0"/>
                        </a:rPr>
                        <a:t>37,5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Verdana" pitchFamily="34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Verdana" pitchFamily="34" charset="0"/>
                        </a:rPr>
                        <a:t>психокорекційна  робота</a:t>
                      </a: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Verdana" pitchFamily="34" charset="0"/>
                        </a:rPr>
                        <a:t>50%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43031" name="Picture 23" descr="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644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Номер слайда 4"/>
          <p:cNvSpPr txBox="1">
            <a:spLocks noGrp="1"/>
          </p:cNvSpPr>
          <p:nvPr/>
        </p:nvSpPr>
        <p:spPr>
          <a:xfrm>
            <a:off x="6804025" y="6381750"/>
            <a:ext cx="2133600" cy="476250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uk-UA" sz="1200">
                <a:latin typeface="Calibri" pitchFamily="34" charset="0"/>
              </a:rPr>
              <a:t>Романишин  В.</a:t>
            </a:r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endParaRPr lang="ru-RU" sz="1200">
              <a:solidFill>
                <a:srgbClr val="A78989"/>
              </a:solidFill>
              <a:latin typeface="Calibri" pitchFamily="34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39750" y="981075"/>
            <a:ext cx="8183563" cy="649288"/>
          </a:xfrm>
          <a:solidFill>
            <a:srgbClr val="CC3399"/>
          </a:solidFill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uk-UA" sz="3200" smtClean="0">
                <a:effectLst/>
              </a:rPr>
              <a:t>Резульативними  заходами  є</a:t>
            </a:r>
            <a:endParaRPr lang="en-US" sz="3200" smtClean="0">
              <a:effectLst/>
            </a:endParaRPr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gray">
          <a:xfrm>
            <a:off x="2057400" y="1981200"/>
            <a:ext cx="5181600" cy="533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EAB764">
                  <a:gamma/>
                  <a:shade val="46275"/>
                  <a:invGamma/>
                </a:srgbClr>
              </a:gs>
              <a:gs pos="50000">
                <a:srgbClr val="EAB764"/>
              </a:gs>
              <a:gs pos="100000">
                <a:srgbClr val="EAB764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uk-UA" b="1">
                <a:effectLst>
                  <a:outerShdw blurRad="38100" dist="38100" dir="2700000" algn="tl">
                    <a:srgbClr val="FFFFFF"/>
                  </a:outerShdw>
                </a:effectLst>
              </a:rPr>
              <a:t>конкурси, олімпіади</a:t>
            </a:r>
            <a:endParaRPr lang="en-US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gray">
          <a:xfrm>
            <a:off x="2057400" y="2743200"/>
            <a:ext cx="5181600" cy="533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8000"/>
              </a:gs>
              <a:gs pos="100000">
                <a:schemeClr val="bg2"/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uk-UA" b="1">
                <a:effectLst>
                  <a:outerShdw blurRad="38100" dist="38100" dir="2700000" algn="tl">
                    <a:srgbClr val="FFFFFF"/>
                  </a:outerShdw>
                </a:effectLst>
              </a:rPr>
              <a:t>краєзнавчо-пошукову  роботу</a:t>
            </a:r>
            <a:r>
              <a:rPr lang="uk-UA"/>
              <a:t> </a:t>
            </a:r>
            <a:endParaRPr lang="en-US"/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gray">
          <a:xfrm>
            <a:off x="2051050" y="3573463"/>
            <a:ext cx="5181600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FFFF"/>
              </a:gs>
              <a:gs pos="100000">
                <a:srgbClr val="3B003B"/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uk-UA" b="1">
                <a:effectLst>
                  <a:outerShdw blurRad="38100" dist="38100" dir="2700000" algn="tl">
                    <a:srgbClr val="FFFFFF"/>
                  </a:outerShdw>
                </a:effectLst>
              </a:rPr>
              <a:t>розробка  учнями дослідницьких  проектів, </a:t>
            </a:r>
          </a:p>
          <a:p>
            <a:pPr algn="ctr" eaLnBrk="0" hangingPunct="0"/>
            <a:r>
              <a:rPr lang="uk-UA" b="1">
                <a:effectLst>
                  <a:outerShdw blurRad="38100" dist="38100" dir="2700000" algn="tl">
                    <a:srgbClr val="FFFFFF"/>
                  </a:outerShdw>
                </a:effectLst>
              </a:rPr>
              <a:t>МАН</a:t>
            </a:r>
            <a:r>
              <a:rPr lang="ru-RU"/>
              <a:t> </a:t>
            </a:r>
            <a:endParaRPr lang="en-US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gray">
          <a:xfrm>
            <a:off x="2124075" y="4365625"/>
            <a:ext cx="5181600" cy="533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3FF"/>
              </a:gs>
              <a:gs pos="50000">
                <a:srgbClr val="FF1D1D"/>
              </a:gs>
              <a:gs pos="100000">
                <a:srgbClr val="FF93FF"/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uk-UA" b="1">
                <a:effectLst>
                  <a:outerShdw blurRad="38100" dist="38100" dir="2700000" algn="tl">
                    <a:srgbClr val="FFFFFF"/>
                  </a:outerShdw>
                </a:effectLst>
              </a:rPr>
              <a:t>  консультації  для  батьків</a:t>
            </a:r>
            <a:r>
              <a:rPr lang="ru-RU"/>
              <a:t> </a:t>
            </a:r>
            <a:endParaRPr lang="en-US"/>
          </a:p>
        </p:txBody>
      </p:sp>
      <p:sp>
        <p:nvSpPr>
          <p:cNvPr id="44040" name="AutoShape 8"/>
          <p:cNvSpPr>
            <a:spLocks noChangeArrowheads="1"/>
          </p:cNvSpPr>
          <p:nvPr/>
        </p:nvSpPr>
        <p:spPr bwMode="gray">
          <a:xfrm>
            <a:off x="2195513" y="5229225"/>
            <a:ext cx="5181600" cy="533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/>
              </a:gs>
              <a:gs pos="100000">
                <a:srgbClr val="FF93FF"/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uk-UA" b="1">
                <a:effectLst>
                  <a:outerShdw blurRad="38100" dist="38100" dir="2700000" algn="tl">
                    <a:srgbClr val="FFFFFF"/>
                  </a:outerShdw>
                </a:effectLst>
              </a:rPr>
              <a:t> тренінги  для  обдарованих учнів</a:t>
            </a:r>
            <a:r>
              <a:rPr lang="ru-RU"/>
              <a:t> </a:t>
            </a:r>
            <a:endParaRPr lang="en-US"/>
          </a:p>
        </p:txBody>
      </p:sp>
      <p:pic>
        <p:nvPicPr>
          <p:cNvPr id="44041" name="Picture 9" descr="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4437063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Номер слайда 4"/>
          <p:cNvSpPr txBox="1">
            <a:spLocks noGrp="1"/>
          </p:cNvSpPr>
          <p:nvPr/>
        </p:nvSpPr>
        <p:spPr>
          <a:xfrm>
            <a:off x="6877050" y="649287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uk-UA" sz="1200">
                <a:latin typeface="Calibri" pitchFamily="34" charset="0"/>
              </a:rPr>
              <a:t>Романишин  В.</a:t>
            </a:r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endParaRPr lang="ru-RU" sz="1200">
              <a:solidFill>
                <a:srgbClr val="A78989"/>
              </a:solidFill>
              <a:latin typeface="Calibri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362950" cy="1354137"/>
          </a:xfrm>
          <a:solidFill>
            <a:srgbClr val="CC3399"/>
          </a:solidFill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uk-UA" sz="3200" smtClean="0">
                <a:effectLst/>
              </a:rPr>
              <a:t>Психологічний  супровід  буде  ефективним  </a:t>
            </a:r>
            <a:endParaRPr lang="en-US" sz="3200" smtClean="0">
              <a:effectLst/>
            </a:endParaRPr>
          </a:p>
        </p:txBody>
      </p:sp>
      <p:graphicFrame>
        <p:nvGraphicFramePr>
          <p:cNvPr id="45060" name="Group 4"/>
          <p:cNvGraphicFramePr>
            <a:graphicFrameLocks noGrp="1"/>
          </p:cNvGraphicFramePr>
          <p:nvPr/>
        </p:nvGraphicFramePr>
        <p:xfrm>
          <a:off x="4284663" y="4221163"/>
          <a:ext cx="4537075" cy="1751965"/>
        </p:xfrm>
        <a:graphic>
          <a:graphicData uri="http://schemas.openxmlformats.org/drawingml/2006/table">
            <a:tbl>
              <a:tblPr/>
              <a:tblGrid>
                <a:gridCol w="2808287"/>
                <a:gridCol w="1728788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 Black" pitchFamily="34" charset="0"/>
                        </a:rPr>
                        <a:t>незадовільне навчально-методичне забезпечення</a:t>
                      </a: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 Black" pitchFamily="34" charset="0"/>
                        </a:rPr>
                        <a:t>75%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 Black" pitchFamily="34" charset="0"/>
                        </a:rPr>
                        <a:t>зниження  мотивації батьків</a:t>
                      </a: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 Black" pitchFamily="34" charset="0"/>
                        </a:rPr>
                        <a:t>50%</a:t>
                      </a: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 Black" pitchFamily="34" charset="0"/>
                        </a:rPr>
                        <a:t>складність  навчальних</a:t>
                      </a: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 Black" pitchFamily="34" charset="0"/>
                        </a:rPr>
                        <a:t>програм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 Black" pitchFamily="34" charset="0"/>
                        </a:rPr>
                        <a:t>50%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 Black" pitchFamily="34" charset="0"/>
                        </a:rPr>
                        <a:t>відсутність систематичної  роботи  з формування знань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 Black" pitchFamily="34" charset="0"/>
                        </a:rPr>
                        <a:t>12,5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5077" name="Picture 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700213"/>
            <a:ext cx="4681537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78" name="Picture 22" descr="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4581525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Номер слайда 4"/>
          <p:cNvSpPr txBox="1">
            <a:spLocks noGrp="1"/>
          </p:cNvSpPr>
          <p:nvPr/>
        </p:nvSpPr>
        <p:spPr>
          <a:xfrm>
            <a:off x="6769100" y="65722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uk-UA" sz="1200">
                <a:latin typeface="Calibri" pitchFamily="34" charset="0"/>
              </a:rPr>
              <a:t>Романишин  В.</a:t>
            </a:r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Другая 6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00B0F0"/>
      </a:accent1>
      <a:accent2>
        <a:srgbClr val="AC66BB"/>
      </a:accent2>
      <a:accent3>
        <a:srgbClr val="66FF99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167</TotalTime>
  <Words>828</Words>
  <Application>Microsoft Office PowerPoint</Application>
  <PresentationFormat>Экран (4:3)</PresentationFormat>
  <Paragraphs>132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Аспект</vt:lpstr>
      <vt:lpstr>Диаграмма</vt:lpstr>
      <vt:lpstr>  </vt:lpstr>
      <vt:lpstr>     </vt:lpstr>
      <vt:lpstr>Презентация PowerPoint</vt:lpstr>
      <vt:lpstr>Презентация PowerPoint</vt:lpstr>
      <vt:lpstr>Презентация PowerPoint</vt:lpstr>
      <vt:lpstr>Презентация PowerPoint</vt:lpstr>
      <vt:lpstr>Опитування  керівників   навчальних  закладів</vt:lpstr>
      <vt:lpstr>Резульативними  заходами  є</vt:lpstr>
      <vt:lpstr>Психологічний  супровід  буде  ефективним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хаус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Детские неврозы и родительское воспитание</dc:title>
  <dc:creator>сергей</dc:creator>
  <cp:lastModifiedBy>ИОД</cp:lastModifiedBy>
  <cp:revision>47</cp:revision>
  <dcterms:created xsi:type="dcterms:W3CDTF">2012-01-10T17:20:13Z</dcterms:created>
  <dcterms:modified xsi:type="dcterms:W3CDTF">2013-03-21T15:57:25Z</dcterms:modified>
</cp:coreProperties>
</file>