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8" r:id="rId6"/>
    <p:sldId id="290" r:id="rId7"/>
    <p:sldId id="296" r:id="rId8"/>
    <p:sldId id="295" r:id="rId9"/>
    <p:sldId id="282" r:id="rId10"/>
    <p:sldId id="283" r:id="rId11"/>
    <p:sldId id="284" r:id="rId12"/>
    <p:sldId id="269" r:id="rId13"/>
  </p:sldIdLst>
  <p:sldSz cx="12192000" cy="6858000"/>
  <p:notesSz cx="6858000" cy="99456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>
        <p:scale>
          <a:sx n="81" d="100"/>
          <a:sy n="81" d="100"/>
        </p:scale>
        <p:origin x="-84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4260338-2625-46EA-AA69-410CDF8C87D6}" type="datetimeFigureOut">
              <a:rPr lang="uk-UA"/>
              <a:pPr>
                <a:defRPr/>
              </a:pPr>
              <a:t>01.04.2019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E7A3EA-D25B-466B-8BC6-5A8B7812B2B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</p:txBody>
      </p:sp>
      <p:sp>
        <p:nvSpPr>
          <p:cNvPr id="21506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74625" y="500063"/>
            <a:ext cx="4560888" cy="2566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</p:txBody>
      </p:sp>
      <p:sp>
        <p:nvSpPr>
          <p:cNvPr id="23554" name="Slide Image Placeholder 5"/>
          <p:cNvSpPr>
            <a:spLocks noGrp="1" noRot="1" noChangeAspect="1"/>
          </p:cNvSpPr>
          <p:nvPr>
            <p:ph type="sldImg"/>
          </p:nvPr>
        </p:nvSpPr>
        <p:spPr bwMode="auto">
          <a:xfrm>
            <a:off x="-174625" y="500063"/>
            <a:ext cx="4560888" cy="2566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F330C-52E5-4764-AB16-6CD7F0CB935B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C884-7B05-49F4-8BB8-E1A9F844CE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3D9F3-9131-469C-A9CA-A24E959C3B75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6FCE-3023-421C-A130-133D1C49AA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042FF-B283-4D60-B537-AD272369B72D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B183A-1803-493B-A1A9-885AE572F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A347-B7E4-4586-B359-367BA0976F9E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FDAE3-7956-4DFA-BA09-AFD8BFB60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2C2D-829A-4254-90B6-52110246BA03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F06B4-2BC8-41A4-A3C9-417B897C8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7BF66-EE54-4A65-BD16-DADA9FD46FEB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D2D4-81CF-49CC-8F4B-D75631C23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36971-2318-4936-A84B-CE8022D6B7E2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8171-C927-4D95-83B9-D67042993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3764-85ED-4452-8EEE-BF573D9D7E0B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F3148-CBB6-4E4E-A8E3-6A446BE4CE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CBF6-B924-42D9-AA64-54EC6B159FAA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B2BC-FBCE-4C8D-83DF-67A14FD843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4F33-3A02-4985-BA59-0AD7284E16C4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FBFF-0A14-48B3-A0B0-1D866C4F82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034CB-D3DB-4411-8613-17230B16D2E7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56A86-B8D1-46E8-AADC-9D4F78B7F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6C41E4-8D86-4C6E-BE96-C75D58263CEA}" type="datetimeFigureOut">
              <a:rPr lang="en-US"/>
              <a:pPr>
                <a:defRPr/>
              </a:pPr>
              <a:t>4/1/2019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DB00D9-7F52-4618-BDD1-AA7906E17C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</p:sldLayoutIdLst>
  <p:transition spd="slow">
    <p:random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949325" y="207963"/>
            <a:ext cx="10363200" cy="2933700"/>
          </a:xfrm>
        </p:spPr>
        <p:txBody>
          <a:bodyPr/>
          <a:lstStyle/>
          <a:p>
            <a:r>
              <a:rPr lang="ru-RU" sz="4800" b="1" smtClean="0"/>
              <a:t>«Ц</a:t>
            </a:r>
            <a:r>
              <a:rPr lang="uk-UA" sz="4800" b="1" smtClean="0"/>
              <a:t>і</a:t>
            </a:r>
            <a:r>
              <a:rPr lang="ru-RU" sz="4800" b="1" smtClean="0"/>
              <a:t>ннісний підхід до вивчення творчості Ернеста Хемінгуея. Оповідання «Старий і море»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56625" y="5000625"/>
            <a:ext cx="3257550" cy="1403350"/>
          </a:xfrm>
        </p:spPr>
        <p:txBody>
          <a:bodyPr/>
          <a:lstStyle/>
          <a:p>
            <a:pPr algn="l"/>
            <a:r>
              <a:rPr lang="ru-RU" sz="2700" smtClean="0">
                <a:solidFill>
                  <a:schemeClr val="tx1"/>
                </a:solidFill>
              </a:rPr>
              <a:t>Ан</a:t>
            </a:r>
            <a:r>
              <a:rPr lang="uk-UA" sz="2700" smtClean="0">
                <a:solidFill>
                  <a:schemeClr val="tx1"/>
                </a:solidFill>
              </a:rPr>
              <a:t>друсишин М.Ю. </a:t>
            </a:r>
            <a:endParaRPr lang="uk-UA" sz="2700" smtClean="0">
              <a:solidFill>
                <a:schemeClr val="tx1"/>
              </a:solidFill>
              <a:latin typeface="Arial" charset="0"/>
            </a:endParaRPr>
          </a:p>
          <a:p>
            <a:pPr algn="l"/>
            <a:r>
              <a:rPr lang="uk-UA" sz="2700" smtClean="0">
                <a:solidFill>
                  <a:schemeClr val="tx1"/>
                </a:solidFill>
                <a:latin typeface="Arial" charset="0"/>
              </a:rPr>
              <a:t>ІФОІППО</a:t>
            </a:r>
            <a:endParaRPr lang="ru-RU" sz="270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5767388" y="3054350"/>
            <a:ext cx="6096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Bookman Old Style" pitchFamily="18" charset="0"/>
              </a:rPr>
              <a:t>Людина не для того створена, щоб терпіти поразки. Людину можна знищити, але її не можна перемогти.</a:t>
            </a:r>
          </a:p>
          <a:p>
            <a:pPr algn="ctr"/>
            <a:endParaRPr lang="uk-UA">
              <a:latin typeface="Bookman Old Style" pitchFamily="18" charset="0"/>
            </a:endParaRPr>
          </a:p>
          <a:p>
            <a:pPr algn="r"/>
            <a:r>
              <a:rPr lang="uk-UA">
                <a:latin typeface="Bookman Old Style" pitchFamily="18" charset="0"/>
              </a:rPr>
              <a:t>Е. Хемінгуей</a:t>
            </a:r>
            <a:endParaRPr lang="ru-RU">
              <a:latin typeface="Bookman Old Style" pitchFamily="18" charset="0"/>
            </a:endParaRP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5276850" y="6051550"/>
            <a:ext cx="1593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71575" y="658813"/>
            <a:ext cx="10083800" cy="1368425"/>
          </a:xfrm>
          <a:solidFill>
            <a:schemeClr val="accent1"/>
          </a:solidFill>
        </p:spPr>
        <p:txBody>
          <a:bodyPr rtlCol="0">
            <a:normAutofit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uk-UA" altLang="ru-RU" sz="800" dirty="0">
                <a:latin typeface="Bookman Old Style" panose="02050604050505020204" pitchFamily="18" charset="0"/>
              </a:rPr>
              <a:t>                                                                                    </a:t>
            </a:r>
            <a:r>
              <a:rPr lang="uk-UA" altLang="ru-RU" sz="2800" b="1" dirty="0">
                <a:latin typeface="Bookman Old Style" panose="02050604050505020204" pitchFamily="18" charset="0"/>
              </a:rPr>
              <a:t>Особливості жанру повісті</a:t>
            </a:r>
          </a:p>
          <a:p>
            <a:pPr indent="0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uk-UA" altLang="ru-RU" sz="2600" dirty="0">
                <a:latin typeface="Bookman Old Style" panose="02050604050505020204" pitchFamily="18" charset="0"/>
              </a:rPr>
              <a:t>Е. Хемінгуей говорив:   “Літературна творчість нагадує мені айсберг. Видно лише сьому частину того, що знаходиться у воді”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uk-UA" altLang="ru-RU" sz="2400" dirty="0">
              <a:latin typeface="Bookman Old Style" panose="02050604050505020204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800" dirty="0">
              <a:latin typeface="Bookman Old Style" panose="02050604050505020204" pitchFamily="18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48907" y="2182075"/>
            <a:ext cx="4103687" cy="4249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519238" y="2576513"/>
            <a:ext cx="4121150" cy="2238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2400">
                <a:latin typeface="Bookman Old Style" pitchFamily="18" charset="0"/>
              </a:rPr>
              <a:t>“Ефект айсберга” –</a:t>
            </a:r>
          </a:p>
          <a:p>
            <a:pPr algn="ctr"/>
            <a:r>
              <a:rPr lang="uk-UA" altLang="ru-RU" sz="2400">
                <a:latin typeface="Bookman Old Style" pitchFamily="18" charset="0"/>
              </a:rPr>
              <a:t> внутрішній додатковий </a:t>
            </a:r>
          </a:p>
          <a:p>
            <a:pPr algn="ctr"/>
            <a:r>
              <a:rPr lang="uk-UA" altLang="ru-RU" sz="2400">
                <a:latin typeface="Bookman Old Style" pitchFamily="18" charset="0"/>
              </a:rPr>
              <a:t>зміст, </a:t>
            </a:r>
          </a:p>
          <a:p>
            <a:pPr algn="ctr"/>
            <a:r>
              <a:rPr lang="uk-UA" altLang="ru-RU" sz="2400">
                <a:latin typeface="Bookman Old Style" pitchFamily="18" charset="0"/>
              </a:rPr>
              <a:t>висловлення думок,</a:t>
            </a:r>
          </a:p>
          <a:p>
            <a:pPr algn="ctr"/>
            <a:r>
              <a:rPr lang="uk-UA" altLang="ru-RU" sz="2400">
                <a:latin typeface="Bookman Old Style" pitchFamily="18" charset="0"/>
              </a:rPr>
              <a:t> які вкладаються в текст</a:t>
            </a:r>
            <a:endParaRPr lang="ru-RU" altLang="ru-RU" sz="240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74825" y="549275"/>
            <a:ext cx="8540750" cy="5549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altLang="ru-RU" smtClean="0"/>
              <a:t>            </a:t>
            </a:r>
            <a:endParaRPr lang="ru-RU" altLang="ru-RU" smtClean="0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359150" y="765176"/>
            <a:ext cx="1296988" cy="1223963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Воля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розум</a:t>
            </a:r>
            <a:endParaRPr lang="ru-RU" altLang="ru-RU" dirty="0">
              <a:solidFill>
                <a:srgbClr val="993300"/>
              </a:solidFill>
            </a:endParaRP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4764379" y="536579"/>
            <a:ext cx="1800225" cy="1368425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altLang="ru-RU" dirty="0">
              <a:solidFill>
                <a:srgbClr val="99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Впевненість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в своїх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силах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 </a:t>
            </a:r>
            <a:endParaRPr lang="ru-RU" altLang="ru-RU" dirty="0">
              <a:solidFill>
                <a:srgbClr val="993300"/>
              </a:solidFill>
            </a:endParaRP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816726" y="765175"/>
            <a:ext cx="1584325" cy="12954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Спокій,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розсудливість</a:t>
            </a:r>
            <a:endParaRPr lang="ru-RU" altLang="ru-RU" dirty="0">
              <a:solidFill>
                <a:srgbClr val="993300"/>
              </a:solidFill>
            </a:endParaRPr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8911431" y="577023"/>
            <a:ext cx="1584325" cy="1223962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Мужність,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витримка</a:t>
            </a:r>
            <a:endParaRPr lang="ru-RU" altLang="ru-RU" dirty="0">
              <a:solidFill>
                <a:srgbClr val="993300"/>
              </a:solidFill>
            </a:endParaRPr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1478678" y="2738082"/>
            <a:ext cx="1368425" cy="144145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Гордість</a:t>
            </a:r>
            <a:endParaRPr lang="ru-RU" altLang="ru-RU" dirty="0">
              <a:solidFill>
                <a:srgbClr val="993300"/>
              </a:solidFill>
            </a:endParaRPr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1634577" y="587894"/>
            <a:ext cx="1296988" cy="12954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Простота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гідність</a:t>
            </a:r>
            <a:endParaRPr lang="ru-RU" altLang="ru-RU" dirty="0">
              <a:solidFill>
                <a:srgbClr val="993300"/>
              </a:solidFill>
            </a:endParaRP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9375913" y="2640426"/>
            <a:ext cx="1368425" cy="13684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002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Людяність</a:t>
            </a:r>
            <a:endParaRPr lang="ru-RU" altLang="ru-RU" dirty="0">
              <a:solidFill>
                <a:srgbClr val="993300"/>
              </a:solidFill>
            </a:endParaRPr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1774825" y="5013325"/>
            <a:ext cx="1511300" cy="12954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Любов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 життя</a:t>
            </a:r>
            <a:endParaRPr lang="ru-RU" altLang="ru-RU" dirty="0">
              <a:solidFill>
                <a:srgbClr val="993300"/>
              </a:solidFill>
            </a:endParaRPr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3575050" y="5013325"/>
            <a:ext cx="1512888" cy="1295400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Віра в себе,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людей</a:t>
            </a:r>
            <a:endParaRPr lang="ru-RU" altLang="ru-RU" dirty="0">
              <a:solidFill>
                <a:srgbClr val="993300"/>
              </a:solidFill>
            </a:endParaRPr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5413823" y="4820444"/>
            <a:ext cx="1873251" cy="1582737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600" dirty="0">
                <a:solidFill>
                  <a:srgbClr val="993300"/>
                </a:solidFill>
              </a:rPr>
              <a:t>Безкомпромісна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600" dirty="0">
                <a:solidFill>
                  <a:srgbClr val="993300"/>
                </a:solidFill>
              </a:rPr>
              <a:t>готовність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600" dirty="0">
                <a:solidFill>
                  <a:srgbClr val="993300"/>
                </a:solidFill>
              </a:rPr>
              <a:t>до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sz="1600" dirty="0">
                <a:solidFill>
                  <a:srgbClr val="993300"/>
                </a:solidFill>
              </a:rPr>
              <a:t>боротьби</a:t>
            </a:r>
            <a:endParaRPr lang="ru-RU" altLang="ru-RU" sz="1600" dirty="0">
              <a:solidFill>
                <a:srgbClr val="993300"/>
              </a:solidFill>
            </a:endParaRP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7479497" y="4976812"/>
            <a:ext cx="1582738" cy="1368425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Повага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до братів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наших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менших</a:t>
            </a:r>
            <a:endParaRPr lang="ru-RU" altLang="ru-RU" dirty="0">
              <a:solidFill>
                <a:srgbClr val="993300"/>
              </a:solidFill>
            </a:endParaRPr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9364662" y="4820444"/>
            <a:ext cx="1368425" cy="129698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1002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Сенс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dirty="0">
                <a:solidFill>
                  <a:srgbClr val="993300"/>
                </a:solidFill>
              </a:rPr>
              <a:t>буття</a:t>
            </a:r>
            <a:endParaRPr lang="ru-RU" altLang="ru-RU" dirty="0">
              <a:solidFill>
                <a:srgbClr val="993300"/>
              </a:solidFill>
            </a:endParaRPr>
          </a:p>
        </p:txBody>
      </p:sp>
      <p:sp>
        <p:nvSpPr>
          <p:cNvPr id="26662" name="Line 17"/>
          <p:cNvSpPr>
            <a:spLocks noChangeShapeType="1"/>
          </p:cNvSpPr>
          <p:nvPr/>
        </p:nvSpPr>
        <p:spPr bwMode="auto">
          <a:xfrm>
            <a:off x="2459038" y="1882775"/>
            <a:ext cx="205263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63" name="Line 19"/>
          <p:cNvSpPr>
            <a:spLocks noChangeShapeType="1"/>
          </p:cNvSpPr>
          <p:nvPr/>
        </p:nvSpPr>
        <p:spPr bwMode="auto">
          <a:xfrm>
            <a:off x="2854325" y="3459163"/>
            <a:ext cx="1657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64" name="Line 21"/>
          <p:cNvSpPr>
            <a:spLocks noChangeShapeType="1"/>
          </p:cNvSpPr>
          <p:nvPr/>
        </p:nvSpPr>
        <p:spPr bwMode="auto">
          <a:xfrm flipH="1">
            <a:off x="7967663" y="1800225"/>
            <a:ext cx="1584325" cy="1484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65" name="Line 28"/>
          <p:cNvSpPr>
            <a:spLocks noChangeShapeType="1"/>
          </p:cNvSpPr>
          <p:nvPr/>
        </p:nvSpPr>
        <p:spPr bwMode="auto">
          <a:xfrm flipH="1">
            <a:off x="7967663" y="3321050"/>
            <a:ext cx="1379537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66" name="Line 30"/>
          <p:cNvSpPr>
            <a:spLocks noChangeShapeType="1"/>
          </p:cNvSpPr>
          <p:nvPr/>
        </p:nvSpPr>
        <p:spPr bwMode="auto">
          <a:xfrm flipV="1">
            <a:off x="4224338" y="1916113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67" name="Line 31"/>
          <p:cNvSpPr>
            <a:spLocks noChangeShapeType="1"/>
          </p:cNvSpPr>
          <p:nvPr/>
        </p:nvSpPr>
        <p:spPr bwMode="auto">
          <a:xfrm>
            <a:off x="4224338" y="1916113"/>
            <a:ext cx="792162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68" name="Line 32"/>
          <p:cNvSpPr>
            <a:spLocks noChangeShapeType="1"/>
          </p:cNvSpPr>
          <p:nvPr/>
        </p:nvSpPr>
        <p:spPr bwMode="auto">
          <a:xfrm>
            <a:off x="5700713" y="1905000"/>
            <a:ext cx="2159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69" name="Line 37"/>
          <p:cNvSpPr>
            <a:spLocks noChangeShapeType="1"/>
          </p:cNvSpPr>
          <p:nvPr/>
        </p:nvSpPr>
        <p:spPr bwMode="auto">
          <a:xfrm flipH="1">
            <a:off x="7032625" y="2060575"/>
            <a:ext cx="50323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70" name="Line 38"/>
          <p:cNvSpPr>
            <a:spLocks noChangeShapeType="1"/>
          </p:cNvSpPr>
          <p:nvPr/>
        </p:nvSpPr>
        <p:spPr bwMode="auto">
          <a:xfrm flipH="1" flipV="1">
            <a:off x="6319838" y="3752850"/>
            <a:ext cx="1905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71" name="Line 39"/>
          <p:cNvSpPr>
            <a:spLocks noChangeShapeType="1"/>
          </p:cNvSpPr>
          <p:nvPr/>
        </p:nvSpPr>
        <p:spPr bwMode="auto">
          <a:xfrm flipV="1">
            <a:off x="2927350" y="3611563"/>
            <a:ext cx="1993900" cy="147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72" name="Line 40"/>
          <p:cNvSpPr>
            <a:spLocks noChangeShapeType="1"/>
          </p:cNvSpPr>
          <p:nvPr/>
        </p:nvSpPr>
        <p:spPr bwMode="auto">
          <a:xfrm flipH="1" flipV="1">
            <a:off x="7415213" y="3648075"/>
            <a:ext cx="2065337" cy="143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73" name="Line 41"/>
          <p:cNvSpPr>
            <a:spLocks noChangeShapeType="1"/>
          </p:cNvSpPr>
          <p:nvPr/>
        </p:nvSpPr>
        <p:spPr bwMode="auto">
          <a:xfrm flipV="1">
            <a:off x="4367213" y="3705225"/>
            <a:ext cx="1319212" cy="130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6674" name="Line 42"/>
          <p:cNvSpPr>
            <a:spLocks noChangeShapeType="1"/>
          </p:cNvSpPr>
          <p:nvPr/>
        </p:nvSpPr>
        <p:spPr bwMode="auto">
          <a:xfrm flipH="1" flipV="1">
            <a:off x="6816725" y="3705225"/>
            <a:ext cx="1223963" cy="130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4214006" y="2800929"/>
            <a:ext cx="4127773" cy="1014768"/>
          </a:xfrm>
          <a:prstGeom prst="ellipse">
            <a:avLst/>
          </a:prstGeom>
          <a:ln w="9525">
            <a:solidFill>
              <a:schemeClr val="tx1"/>
            </a:solidFill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altLang="ru-RU" b="1" dirty="0">
                <a:solidFill>
                  <a:srgbClr val="993300"/>
                </a:solidFill>
              </a:rPr>
              <a:t>Моральний кодекс честі Сантьяго</a:t>
            </a:r>
            <a:endParaRPr lang="ru-RU" altLang="ru-RU" b="1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2705100" y="792163"/>
            <a:ext cx="6157913" cy="488950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400" smtClean="0">
                <a:latin typeface="Bookman Old Style" pitchFamily="18" charset="0"/>
              </a:rPr>
              <a:t>Останні роки життя Хемінгуей жив на Кубі. Авіакатастрофа та отримані під час гасіння пожежі опіки дуже підірвали здоров`я письменника. Він, не звиклий до бездіяльності, не витримав і вчинив самогубство.</a:t>
            </a:r>
          </a:p>
        </p:txBody>
      </p:sp>
      <p:pic>
        <p:nvPicPr>
          <p:cNvPr id="1026" name="Picture 2" descr="http://jetzt.sueddeutsche.de/upl/images/user/mr/mr_zebra/text/regular/248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87" y="590459"/>
            <a:ext cx="2192733" cy="2699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http://images.metmuseum.org/CRDImages/ph/web-large/DP10956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l="2490" t="2466" r="3715" b="3760"/>
          <a:stretch/>
        </p:blipFill>
        <p:spPr bwMode="auto">
          <a:xfrm>
            <a:off x="8919190" y="590459"/>
            <a:ext cx="2663686" cy="3326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1030" name="Picture 6" descr="http://s55.radikal.ru/i147/1007/a1/f571ba7d40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" y="3470275"/>
            <a:ext cx="2173288" cy="2949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32" name="Picture 8" descr="http://images4.emlakjet.com/emlak-haber/2012/02/27/foto_galeri/l/9aabc6da2f67eacac86a9468e0ec19b6_1330332663.jpg"/>
          <p:cNvPicPr>
            <a:picLocks noChangeAspect="1" noChangeArrowheads="1"/>
          </p:cNvPicPr>
          <p:nvPr/>
        </p:nvPicPr>
        <p:blipFill rotWithShape="1">
          <a:blip r:embed="rId5"/>
          <a:srcRect t="6813" b="7267"/>
          <a:stretch/>
        </p:blipFill>
        <p:spPr bwMode="auto">
          <a:xfrm>
            <a:off x="3190875" y="3236913"/>
            <a:ext cx="4826000" cy="3109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/>
          </a:extLst>
        </p:spPr>
      </p:pic>
      <p:pic>
        <p:nvPicPr>
          <p:cNvPr id="1034" name="Picture 10" descr="http://2mir-istorii.ru/uploads/novosti3/hem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/>
            </a:extLst>
          </a:blip>
          <a:srcRect l="-1" r="2986" b="2292"/>
          <a:stretch/>
        </p:blipFill>
        <p:spPr bwMode="auto">
          <a:xfrm>
            <a:off x="8539427" y="3237208"/>
            <a:ext cx="2049060" cy="31824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4919663" y="1212850"/>
            <a:ext cx="7032625" cy="4398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4000" smtClean="0">
                <a:latin typeface="Bookman Old Style" pitchFamily="18" charset="0"/>
              </a:rPr>
              <a:t>Американський письменник і журналіст, лауреат Нобелівської премії, один з найталановитіших представників літератури «втраченого покоління».</a:t>
            </a:r>
            <a:r>
              <a:rPr lang="ru-RU" altLang="ru-RU" sz="4000" smtClean="0"/>
              <a:t> </a:t>
            </a:r>
            <a:endParaRPr lang="ru-RU" sz="4000" smtClean="0"/>
          </a:p>
        </p:txBody>
      </p:sp>
      <p:pic>
        <p:nvPicPr>
          <p:cNvPr id="1026" name="Picture 2" descr="http://blooks.com.br/wp-content/uploads/2011/01/ernest-hemingw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13" y="646113"/>
            <a:ext cx="43243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914400"/>
            <a:ext cx="6673850" cy="3987800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Народився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Хемінгуей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21 </a:t>
            </a:r>
            <a:r>
              <a:rPr lang="ru-RU" sz="2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липня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1899 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р. в </a:t>
            </a:r>
            <a:r>
              <a:rPr lang="ru-RU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містечку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Оук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Парк </a:t>
            </a:r>
            <a:r>
              <a:rPr lang="ru-RU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поблизу</a:t>
            </a:r>
            <a:r>
              <a:rPr lang="ru-RU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Чикаго. </a:t>
            </a:r>
            <a:r>
              <a:rPr lang="ru-RU" sz="2500" dirty="0" err="1">
                <a:latin typeface="Bookman Old Style" panose="02050604050505020204" pitchFamily="18" charset="0"/>
              </a:rPr>
              <a:t>Його</a:t>
            </a:r>
            <a:r>
              <a:rPr lang="ru-RU" sz="2500" dirty="0">
                <a:latin typeface="Bookman Old Style" panose="02050604050505020204" pitchFamily="18" charset="0"/>
              </a:rPr>
              <a:t> назвали на честь </a:t>
            </a:r>
            <a:r>
              <a:rPr lang="ru-RU" sz="2500" dirty="0" err="1">
                <a:latin typeface="Bookman Old Style" panose="02050604050505020204" pitchFamily="18" charset="0"/>
              </a:rPr>
              <a:t>діда</a:t>
            </a:r>
            <a:r>
              <a:rPr lang="ru-RU" sz="2500" dirty="0">
                <a:latin typeface="Bookman Old Style" panose="02050604050505020204" pitchFamily="18" charset="0"/>
              </a:rPr>
              <a:t> </a:t>
            </a:r>
            <a:r>
              <a:rPr lang="ru-RU" sz="2500" dirty="0" err="1">
                <a:latin typeface="Bookman Old Style" panose="02050604050505020204" pitchFamily="18" charset="0"/>
              </a:rPr>
              <a:t>Ернеста</a:t>
            </a:r>
            <a:r>
              <a:rPr lang="ru-RU" sz="2500" dirty="0">
                <a:latin typeface="Bookman Old Style" panose="02050604050505020204" pitchFamily="18" charset="0"/>
              </a:rPr>
              <a:t>, маминого батька. </a:t>
            </a:r>
            <a:r>
              <a:rPr lang="ru-RU" sz="2500" dirty="0" err="1">
                <a:latin typeface="Bookman Old Style" panose="02050604050505020204" pitchFamily="18" charset="0"/>
              </a:rPr>
              <a:t>Проте</a:t>
            </a:r>
            <a:r>
              <a:rPr lang="ru-RU" sz="2500" dirty="0">
                <a:latin typeface="Bookman Old Style" panose="02050604050505020204" pitchFamily="18" charset="0"/>
              </a:rPr>
              <a:t>, </a:t>
            </a:r>
            <a:r>
              <a:rPr lang="ru-RU" sz="2500" dirty="0" err="1">
                <a:latin typeface="Bookman Old Style" panose="02050604050505020204" pitchFamily="18" charset="0"/>
              </a:rPr>
              <a:t>власне</a:t>
            </a:r>
            <a:r>
              <a:rPr lang="ru-RU" sz="2500" dirty="0">
                <a:latin typeface="Bookman Old Style" panose="02050604050505020204" pitchFamily="18" charset="0"/>
              </a:rPr>
              <a:t> </a:t>
            </a:r>
            <a:r>
              <a:rPr lang="ru-RU" sz="2500" dirty="0" err="1">
                <a:latin typeface="Bookman Old Style" panose="02050604050505020204" pitchFamily="18" charset="0"/>
              </a:rPr>
              <a:t>ім'я</a:t>
            </a:r>
            <a:r>
              <a:rPr lang="ru-RU" sz="2500" dirty="0">
                <a:latin typeface="Bookman Old Style" panose="02050604050505020204" pitchFamily="18" charset="0"/>
              </a:rPr>
              <a:t> </a:t>
            </a:r>
            <a:r>
              <a:rPr lang="ru-RU" sz="2500" dirty="0" err="1">
                <a:latin typeface="Bookman Old Style" panose="02050604050505020204" pitchFamily="18" charset="0"/>
              </a:rPr>
              <a:t>Хемінгуею</a:t>
            </a:r>
            <a:r>
              <a:rPr lang="ru-RU" sz="2500" dirty="0">
                <a:latin typeface="Bookman Old Style" panose="02050604050505020204" pitchFamily="18" charset="0"/>
              </a:rPr>
              <a:t> не </a:t>
            </a:r>
            <a:r>
              <a:rPr lang="ru-RU" sz="2500" dirty="0" err="1" smtClean="0">
                <a:latin typeface="Bookman Old Style" panose="02050604050505020204" pitchFamily="18" charset="0"/>
              </a:rPr>
              <a:t>подобалося</a:t>
            </a:r>
            <a:r>
              <a:rPr lang="ru-RU" sz="2500" dirty="0" smtClean="0">
                <a:latin typeface="Bookman Old Style" panose="02050604050505020204" pitchFamily="18" charset="0"/>
              </a:rPr>
              <a:t>. </a:t>
            </a:r>
            <a:r>
              <a:rPr lang="ru-RU" sz="2500" dirty="0">
                <a:latin typeface="Bookman Old Style" panose="02050604050505020204" pitchFamily="18" charset="0"/>
              </a:rPr>
              <a:t>У </a:t>
            </a:r>
            <a:r>
              <a:rPr lang="ru-RU" sz="2500" dirty="0" err="1">
                <a:latin typeface="Bookman Old Style" panose="02050604050505020204" pitchFamily="18" charset="0"/>
              </a:rPr>
              <a:t>родині</a:t>
            </a:r>
            <a:r>
              <a:rPr lang="ru-RU" sz="2500" dirty="0">
                <a:latin typeface="Bookman Old Style" panose="02050604050505020204" pitchFamily="18" charset="0"/>
              </a:rPr>
              <a:t> </a:t>
            </a:r>
            <a:r>
              <a:rPr lang="ru-RU" sz="2500" dirty="0" err="1">
                <a:latin typeface="Bookman Old Style" panose="02050604050505020204" pitchFamily="18" charset="0"/>
              </a:rPr>
              <a:t>зростало</a:t>
            </a:r>
            <a:r>
              <a:rPr lang="ru-RU" sz="2500" dirty="0">
                <a:latin typeface="Bookman Old Style" panose="02050604050505020204" pitchFamily="18" charset="0"/>
              </a:rPr>
              <a:t> </a:t>
            </a:r>
            <a:r>
              <a:rPr lang="ru-RU" sz="2500" dirty="0" smtClean="0">
                <a:latin typeface="Bookman Old Style" panose="02050604050505020204" pitchFamily="18" charset="0"/>
              </a:rPr>
              <a:t>				     шестеро </a:t>
            </a:r>
            <a:r>
              <a:rPr lang="ru-RU" sz="2500" dirty="0" err="1" smtClean="0">
                <a:latin typeface="Bookman Old Style" panose="02050604050505020204" pitchFamily="18" charset="0"/>
              </a:rPr>
              <a:t>дітей</a:t>
            </a:r>
            <a:r>
              <a:rPr lang="ru-RU" sz="2500" dirty="0">
                <a:latin typeface="Bookman Old Style" panose="02050604050505020204" pitchFamily="18" charset="0"/>
              </a:rPr>
              <a:t>. 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upload.wikimedia.org/wikipedia/commons/thumb/c/c3/ErnestHemingwayBabyPicture.gif/130px-ErnestHemingwayBabyPictu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075053" y="697829"/>
            <a:ext cx="3281967" cy="55036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2052" name="Picture 4" descr="http://upload.wikimedia.org/wikipedia/commons/thumb/b/b7/Hemingway_birthplace.jpg/177px-Hemingway_birthplac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58852" y="2974381"/>
            <a:ext cx="3489293" cy="3449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1054100" y="596900"/>
            <a:ext cx="10058400" cy="39306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400" smtClean="0">
                <a:latin typeface="Bookman Old Style" pitchFamily="18" charset="0"/>
              </a:rPr>
              <a:t>На початку 50-х рр. Хемінгуей активно працював над повістю «Старий і море». Отримавши схвальні відгуки друзів видав книгу в 1951р. А в 1953 р. був нагороджений Пулітцерівською премією. </a:t>
            </a:r>
          </a:p>
        </p:txBody>
      </p:sp>
      <p:pic>
        <p:nvPicPr>
          <p:cNvPr id="10242" name="Picture 2" descr="http://communities.zeelandnet.nl/data/astro/upload/images/no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1193" y="2171550"/>
            <a:ext cx="3759602" cy="41519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10244" name="Picture 4" descr="http://www.pionnier.gorod.tomsk.ru/uploads/56131/1312292465/2226534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16709" y="1878072"/>
            <a:ext cx="4505460" cy="4445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1174750" y="1803400"/>
            <a:ext cx="6245225" cy="393700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z="2800" smtClean="0">
                <a:latin typeface="Bookman Old Style" pitchFamily="18" charset="0"/>
              </a:rPr>
              <a:t>Через рік за повість «Старий і море» отримав Нобелівську премію. </a:t>
            </a:r>
            <a:r>
              <a:rPr lang="uk-UA" sz="2800" smtClean="0">
                <a:latin typeface="Bookman Old Style" pitchFamily="18" charset="0"/>
              </a:rPr>
              <a:t>Цей твір мав нечуваний успіх, він розпродався за 48 годин у кількості 5 мільйонів 435 тисяч примірників.</a:t>
            </a:r>
            <a:endParaRPr lang="ru-RU" sz="2800" smtClean="0">
              <a:latin typeface="Bookman Old Style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ru-RU" sz="2800" smtClean="0">
              <a:latin typeface="Bookman Old Style" pitchFamily="18" charset="0"/>
            </a:endParaRPr>
          </a:p>
          <a:p>
            <a:pPr marL="0" indent="0" algn="just">
              <a:buFont typeface="Arial" charset="0"/>
              <a:buNone/>
            </a:pPr>
            <a:endParaRPr lang="ru-RU" sz="2800" smtClean="0"/>
          </a:p>
        </p:txBody>
      </p:sp>
      <p:pic>
        <p:nvPicPr>
          <p:cNvPr id="4" name="Содержимое 4" descr="16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15" y="706384"/>
            <a:ext cx="3330311" cy="5423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2" descr="D:\ШКОЛА\ЛІТЕРАТУРА\ПИСЬМЕННИКИ\Хемінгуей _Старий і море\старий і море\the20old20man20and20the20s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13" y="669925"/>
            <a:ext cx="2482850" cy="347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D:\ШКОЛА\3_ЛІТЕРАТУРА\ПИСЬМЕННИКИ\Хемінгуей _Старий і море\hj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30763" y="2346325"/>
            <a:ext cx="2728912" cy="34686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23938" y="111125"/>
            <a:ext cx="10001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368300" algn="ctr">
              <a:lnSpc>
                <a:spcPct val="150000"/>
              </a:lnSpc>
              <a:tabLst>
                <a:tab pos="4143375" algn="l"/>
              </a:tabLst>
            </a:pPr>
            <a:r>
              <a:rPr lang="uk-UA" sz="3200" b="1">
                <a:solidFill>
                  <a:srgbClr val="FFFF00"/>
                </a:solidFill>
                <a:latin typeface="Calibri" pitchFamily="34" charset="0"/>
              </a:rPr>
              <a:t>Історія створення повісті “ Старий і море”</a:t>
            </a:r>
            <a:endParaRPr lang="uk-UA" sz="3200" b="1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19138" y="984250"/>
            <a:ext cx="10610850" cy="1898650"/>
          </a:xfrm>
          <a:prstGeom prst="rect">
            <a:avLst/>
          </a:prstGeom>
        </p:spPr>
        <p:txBody>
          <a:bodyPr lIns="0" rIns="0" bIns="0" anchor="b"/>
          <a:lstStyle/>
          <a:p>
            <a:pPr algn="just" defTabSz="914400" fontAlgn="auto">
              <a:spcAft>
                <a:spcPts val="0"/>
              </a:spcAft>
              <a:defRPr/>
            </a:pPr>
            <a:r>
              <a:rPr lang="uk-UA" sz="2400" dirty="0">
                <a:latin typeface="Bookman Old Style" panose="02050604050505020204" pitchFamily="18" charset="0"/>
                <a:ea typeface="+mj-ea"/>
                <a:cs typeface="+mj-cs"/>
              </a:rPr>
              <a:t>   В основу оповіді покладено  реальний випадок із життя кубинця, який близько 80 днів рибалив біля берегів Гавани. Йому пощастило піймати гігантську рибину, але так і не вдалося доставити її до берега. Здобич розшматували акули. Цю історію Хемінгуей наситив новими деталями, збагатив глибоким життєвим і філософським змістом.</a:t>
            </a:r>
          </a:p>
        </p:txBody>
      </p:sp>
      <p:sp>
        <p:nvSpPr>
          <p:cNvPr id="6" name="Заголовок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719138" y="5492750"/>
            <a:ext cx="10610850" cy="898525"/>
          </a:xfrm>
          <a:prstGeom prst="rect">
            <a:avLst/>
          </a:prstGeom>
        </p:spPr>
        <p:txBody>
          <a:bodyPr lIns="0" rIns="0" bIns="0" anchor="b"/>
          <a:lstStyle/>
          <a:p>
            <a:pPr defTabSz="914400" fontAlgn="auto">
              <a:spcAft>
                <a:spcPts val="0"/>
              </a:spcAft>
              <a:defRPr/>
            </a:pPr>
            <a:r>
              <a:rPr lang="uk-UA" sz="2400" dirty="0">
                <a:latin typeface="Bookman Old Style" panose="02050604050505020204" pitchFamily="18" charset="0"/>
                <a:ea typeface="+mj-ea"/>
                <a:cs typeface="+mj-cs"/>
              </a:rPr>
              <a:t>   Повість була надрукована 1952р. на сторінках журналу “</a:t>
            </a:r>
            <a:r>
              <a:rPr lang="en-US" sz="2400" dirty="0">
                <a:latin typeface="Bookman Old Style" panose="02050604050505020204" pitchFamily="18" charset="0"/>
                <a:ea typeface="+mj-ea"/>
                <a:cs typeface="+mj-cs"/>
              </a:rPr>
              <a:t>Life</a:t>
            </a:r>
            <a:r>
              <a:rPr lang="uk-UA" sz="2400" dirty="0">
                <a:latin typeface="Bookman Old Style" panose="02050604050505020204" pitchFamily="18" charset="0"/>
                <a:ea typeface="+mj-ea"/>
                <a:cs typeface="+mj-cs"/>
              </a:rPr>
              <a:t>”. Тираж у 5,5 </a:t>
            </a:r>
            <a:r>
              <a:rPr lang="uk-UA" sz="2400" dirty="0" err="1">
                <a:latin typeface="Bookman Old Style" panose="02050604050505020204" pitchFamily="18" charset="0"/>
                <a:ea typeface="+mj-ea"/>
                <a:cs typeface="+mj-cs"/>
              </a:rPr>
              <a:t>млн</a:t>
            </a:r>
            <a:r>
              <a:rPr lang="uk-UA" sz="2400" dirty="0">
                <a:latin typeface="Bookman Old Style" panose="02050604050505020204" pitchFamily="18" charset="0"/>
                <a:ea typeface="+mj-ea"/>
                <a:cs typeface="+mj-cs"/>
              </a:rPr>
              <a:t> був розпроданий за 48 годин</a:t>
            </a:r>
          </a:p>
        </p:txBody>
      </p:sp>
      <p:pic>
        <p:nvPicPr>
          <p:cNvPr id="25602" name="Picture 2" descr="http://img0.liveinternet.ru/images/attach/c/2/72/670/72670460_star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475" y="2581275"/>
            <a:ext cx="432276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http://school.xvatit.com/images/0/07/T57st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2400" y="2924175"/>
            <a:ext cx="374173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-144463" y="20638"/>
            <a:ext cx="12336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>
                <a:latin typeface="Cambria" pitchFamily="18" charset="0"/>
              </a:rPr>
              <a:t>Образ Сантьяго</a:t>
            </a:r>
          </a:p>
        </p:txBody>
      </p:sp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-9525" y="588963"/>
            <a:ext cx="12166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400">
                <a:latin typeface="Cambria" pitchFamily="18" charset="0"/>
              </a:rPr>
              <a:t>Сантьяго — колишній рибалка, що все життя працює, борючись із труднощами й небезпеками. Шрами на його руках «старі, як тріщини в давно вже безводній пустелі». Він любить море, думає про нього з ніжністю, як про жінку, що «дарує великі милості». </a:t>
            </a:r>
          </a:p>
        </p:txBody>
      </p:sp>
      <p:pic>
        <p:nvPicPr>
          <p:cNvPr id="4098" name="Picture 2" descr="C:\Users\Admin\Desktop\Проект по Хемінгуею\YdRrKj7btd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159000"/>
            <a:ext cx="8318500" cy="434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8461375" y="2395538"/>
            <a:ext cx="36734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uk-UA" sz="2400">
                <a:latin typeface="Cambria" pitchFamily="18" charset="0"/>
              </a:rPr>
              <a:t>У старості навіть очі його були схожі за кольором на море. </a:t>
            </a:r>
          </a:p>
          <a:p>
            <a:pPr indent="449263" algn="just"/>
            <a:r>
              <a:rPr lang="uk-UA" sz="2400">
                <a:latin typeface="Cambria" pitchFamily="18" charset="0"/>
              </a:rPr>
              <a:t>Звиклий до самітності, він уголос розмовляє сам із собою. Природа, океан сприймаються їм як жива істота. 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8"/>
          <p:cNvSpPr txBox="1">
            <a:spLocks noChangeArrowheads="1"/>
          </p:cNvSpPr>
          <p:nvPr/>
        </p:nvSpPr>
        <p:spPr bwMode="auto">
          <a:xfrm>
            <a:off x="-9525" y="733425"/>
            <a:ext cx="12201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uk-UA" sz="2400">
                <a:latin typeface="Cambria" pitchFamily="18" charset="0"/>
              </a:rPr>
              <a:t>Літературознавці прагнули з’ясувати, хто став прототипом головного героя повісті — Сантьяго. Досить часто називали знаменитого кубинського рибалку і друга письменника Грегоро Фуентоса, який дожив до 104 років. </a:t>
            </a:r>
          </a:p>
        </p:txBody>
      </p:sp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0" y="0"/>
            <a:ext cx="1219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4000" b="1">
                <a:latin typeface="Cambria" pitchFamily="18" charset="0"/>
              </a:rPr>
              <a:t>Прототип</a:t>
            </a:r>
            <a:r>
              <a:rPr lang="uk-UA" sz="3600" b="1">
                <a:latin typeface="Cambria" pitchFamily="18" charset="0"/>
              </a:rPr>
              <a:t> героя</a:t>
            </a:r>
          </a:p>
        </p:txBody>
      </p:sp>
      <p:pic>
        <p:nvPicPr>
          <p:cNvPr id="2050" name="Picture 2" descr="C:\Users\Admin\Desktop\Проект по Хемінгуею\3UDU0un8t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83765" y="1934176"/>
            <a:ext cx="8170408" cy="4554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22532" name="Прямоугольник 2"/>
          <p:cNvSpPr>
            <a:spLocks noChangeArrowheads="1"/>
          </p:cNvSpPr>
          <p:nvPr/>
        </p:nvSpPr>
        <p:spPr bwMode="auto">
          <a:xfrm>
            <a:off x="34925" y="2303463"/>
            <a:ext cx="39481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uk-UA" sz="2400">
                <a:latin typeface="Cambria" pitchFamily="18" charset="0"/>
              </a:rPr>
              <a:t>Однак, більшість дослідників схильні думати, що цей образ увібрав у себе риси різних людей, з якими Хемінгуей спілкувався в рибацькому селищі Кохімаре, що неподалік від Гавани.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663" y="628650"/>
            <a:ext cx="10174287" cy="5127625"/>
          </a:xfrm>
        </p:spPr>
        <p:txBody>
          <a:bodyPr rtlCol="0">
            <a:noAutofit/>
          </a:bodyPr>
          <a:lstStyle/>
          <a:p>
            <a:pPr marL="0" indent="0" algn="just" defTabSz="432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err="1">
                <a:latin typeface="Bookman Old Style" panose="02050604050505020204" pitchFamily="18" charset="0"/>
              </a:rPr>
              <a:t>Етапною</a:t>
            </a:r>
            <a:r>
              <a:rPr lang="ru-RU" sz="2800" dirty="0">
                <a:latin typeface="Bookman Old Style" panose="02050604050505020204" pitchFamily="18" charset="0"/>
              </a:rPr>
              <a:t> в </a:t>
            </a:r>
            <a:r>
              <a:rPr lang="ru-RU" sz="2800" dirty="0" err="1">
                <a:latin typeface="Bookman Old Style" panose="02050604050505020204" pitchFamily="18" charset="0"/>
              </a:rPr>
              <a:t>творчості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Хемінгуея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стає</a:t>
            </a:r>
            <a:r>
              <a:rPr lang="ru-RU" sz="2800" dirty="0">
                <a:latin typeface="Bookman Old Style" panose="02050604050505020204" pitchFamily="18" charset="0"/>
              </a:rPr>
              <a:t> книга "В наш час" (1925) - </a:t>
            </a:r>
            <a:r>
              <a:rPr lang="ru-RU" sz="2800" dirty="0" err="1">
                <a:latin typeface="Bookman Old Style" panose="02050604050505020204" pitchFamily="18" charset="0"/>
              </a:rPr>
              <a:t>збірник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оповідань</a:t>
            </a:r>
            <a:r>
              <a:rPr lang="ru-RU" sz="2800" dirty="0">
                <a:latin typeface="Bookman Old Style" panose="02050604050505020204" pitchFamily="18" charset="0"/>
              </a:rPr>
              <a:t>, </a:t>
            </a:r>
            <a:r>
              <a:rPr lang="ru-RU" sz="2800" dirty="0" err="1">
                <a:latin typeface="Bookman Old Style" panose="02050604050505020204" pitchFamily="18" charset="0"/>
              </a:rPr>
              <a:t>об'єднаний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спільним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задумом</a:t>
            </a:r>
            <a:r>
              <a:rPr lang="ru-RU" sz="2800" dirty="0">
                <a:latin typeface="Bookman Old Style" panose="02050604050505020204" pitchFamily="18" charset="0"/>
              </a:rPr>
              <a:t> та </a:t>
            </a:r>
            <a:r>
              <a:rPr lang="ru-RU" sz="2800" dirty="0" err="1">
                <a:latin typeface="Bookman Old Style" panose="02050604050505020204" pitchFamily="18" charset="0"/>
              </a:rPr>
              <a:t>ідейно-тематичним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спрямуванням</a:t>
            </a:r>
            <a:r>
              <a:rPr lang="ru-RU" sz="2800" dirty="0">
                <a:latin typeface="Bookman Old Style" panose="02050604050505020204" pitchFamily="18" charset="0"/>
              </a:rPr>
              <a:t>, 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а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також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ru-RU" sz="2800" i="1" dirty="0" err="1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особливим</a:t>
            </a:r>
            <a:r>
              <a:rPr lang="ru-RU" sz="2800" i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 стилем 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лаконічним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, </a:t>
            </a:r>
            <a:r>
              <a:rPr lang="ru-RU" sz="2800" dirty="0" err="1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стриманим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. </a:t>
            </a:r>
            <a:r>
              <a:rPr lang="ru-RU" sz="2800" dirty="0" err="1">
                <a:latin typeface="Bookman Old Style" panose="02050604050505020204" pitchFamily="18" charset="0"/>
              </a:rPr>
              <a:t>Пізніше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подібний</a:t>
            </a:r>
            <a:r>
              <a:rPr lang="ru-RU" sz="2800" dirty="0">
                <a:latin typeface="Bookman Old Style" panose="02050604050505020204" pitchFamily="18" charset="0"/>
              </a:rPr>
              <a:t> принцип </a:t>
            </a:r>
            <a:r>
              <a:rPr lang="ru-RU" sz="2800" dirty="0" err="1">
                <a:latin typeface="Bookman Old Style" panose="02050604050505020204" pitchFamily="18" charset="0"/>
              </a:rPr>
              <a:t>організації</a:t>
            </a:r>
            <a:r>
              <a:rPr lang="ru-RU" sz="2800" dirty="0">
                <a:latin typeface="Bookman Old Style" panose="02050604050505020204" pitchFamily="18" charset="0"/>
              </a:rPr>
              <a:t> тексту автор </a:t>
            </a:r>
            <a:r>
              <a:rPr lang="ru-RU" sz="2800" dirty="0" err="1">
                <a:latin typeface="Bookman Old Style" panose="02050604050505020204" pitchFamily="18" charset="0"/>
              </a:rPr>
              <a:t>визначить</a:t>
            </a:r>
            <a:r>
              <a:rPr lang="ru-RU" sz="2800" dirty="0">
                <a:latin typeface="Bookman Old Style" panose="02050604050505020204" pitchFamily="18" charset="0"/>
              </a:rPr>
              <a:t> як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"принцип айсберга". </a:t>
            </a:r>
            <a:r>
              <a:rPr lang="ru-RU" sz="2800" dirty="0" smtClean="0">
                <a:latin typeface="Bookman Old Style" panose="02050604050505020204" pitchFamily="18" charset="0"/>
              </a:rPr>
              <a:t>В </a:t>
            </a:r>
            <a:r>
              <a:rPr lang="ru-RU" sz="2800" dirty="0" err="1" smtClean="0">
                <a:latin typeface="Bookman Old Style" panose="02050604050505020204" pitchFamily="18" charset="0"/>
              </a:rPr>
              <a:t>збірнику</a:t>
            </a:r>
            <a:r>
              <a:rPr lang="ru-RU" sz="2800" dirty="0" smtClean="0">
                <a:latin typeface="Bookman Old Style" panose="02050604050505020204" pitchFamily="18" charset="0"/>
              </a:rPr>
              <a:t> </a:t>
            </a:r>
            <a:r>
              <a:rPr lang="ru-RU" sz="2800" dirty="0">
                <a:latin typeface="Bookman Old Style" panose="02050604050505020204" pitchFamily="18" charset="0"/>
              </a:rPr>
              <a:t>"В наш час" </a:t>
            </a:r>
            <a:r>
              <a:rPr lang="ru-RU" sz="2800" dirty="0" err="1" smtClean="0">
                <a:latin typeface="Bookman Old Style" panose="02050604050505020204" pitchFamily="18" charset="0"/>
              </a:rPr>
              <a:t>Хемінгуей</a:t>
            </a:r>
            <a:r>
              <a:rPr lang="ru-RU" sz="2800" dirty="0" smtClean="0">
                <a:latin typeface="Bookman Old Style" panose="02050604050505020204" pitchFamily="18" charset="0"/>
              </a:rPr>
              <a:t> </a:t>
            </a:r>
            <a:r>
              <a:rPr lang="ru-RU" sz="2800" dirty="0" err="1" smtClean="0">
                <a:latin typeface="Bookman Old Style" panose="02050604050505020204" pitchFamily="18" charset="0"/>
              </a:rPr>
              <a:t>вперше</a:t>
            </a:r>
            <a:r>
              <a:rPr lang="ru-RU" sz="2800" dirty="0" smtClean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зачіпає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проблеми</a:t>
            </a:r>
            <a:r>
              <a:rPr lang="ru-RU" sz="2800" dirty="0">
                <a:latin typeface="Bookman Old Style" panose="02050604050505020204" pitchFamily="18" charset="0"/>
              </a:rPr>
              <a:t> "</a:t>
            </a:r>
            <a:r>
              <a:rPr lang="ru-RU" sz="2800" dirty="0" err="1">
                <a:latin typeface="Bookman Old Style" panose="02050604050505020204" pitchFamily="18" charset="0"/>
              </a:rPr>
              <a:t>загубленого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покоління</a:t>
            </a:r>
            <a:r>
              <a:rPr lang="ru-RU" sz="2800" dirty="0">
                <a:latin typeface="Bookman Old Style" panose="02050604050505020204" pitchFamily="18" charset="0"/>
              </a:rPr>
              <a:t>", </a:t>
            </a:r>
            <a:r>
              <a:rPr lang="ru-RU" sz="2800" dirty="0" err="1">
                <a:latin typeface="Bookman Old Style" panose="02050604050505020204" pitchFamily="18" charset="0"/>
              </a:rPr>
              <a:t>геніально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продовжені</a:t>
            </a:r>
            <a:r>
              <a:rPr lang="ru-RU" sz="2800" dirty="0">
                <a:latin typeface="Bookman Old Style" panose="02050604050505020204" pitchFamily="18" charset="0"/>
              </a:rPr>
              <a:t> в </a:t>
            </a:r>
            <a:r>
              <a:rPr lang="ru-RU" sz="2800" dirty="0" err="1">
                <a:latin typeface="Bookman Old Style" panose="02050604050505020204" pitchFamily="18" charset="0"/>
              </a:rPr>
              <a:t>повісті</a:t>
            </a:r>
            <a:r>
              <a:rPr lang="ru-RU" sz="2800" dirty="0">
                <a:latin typeface="Bookman Old Style" panose="02050604050505020204" pitchFamily="18" charset="0"/>
              </a:rPr>
              <a:t> "</a:t>
            </a:r>
            <a:r>
              <a:rPr lang="ru-RU" sz="2800" dirty="0" err="1">
                <a:latin typeface="Bookman Old Style" panose="02050604050505020204" pitchFamily="18" charset="0"/>
              </a:rPr>
              <a:t>Фієста</a:t>
            </a:r>
            <a:r>
              <a:rPr lang="ru-RU" sz="2800" dirty="0">
                <a:latin typeface="Bookman Old Style" panose="02050604050505020204" pitchFamily="18" charset="0"/>
              </a:rPr>
              <a:t>" (1926) і </a:t>
            </a:r>
            <a:r>
              <a:rPr lang="ru-RU" sz="2800" dirty="0" err="1">
                <a:latin typeface="Bookman Old Style" panose="02050604050505020204" pitchFamily="18" charset="0"/>
              </a:rPr>
              <a:t>романі</a:t>
            </a:r>
            <a:r>
              <a:rPr lang="ru-RU" sz="2800" dirty="0">
                <a:latin typeface="Bookman Old Style" panose="02050604050505020204" pitchFamily="18" charset="0"/>
              </a:rPr>
              <a:t> "</a:t>
            </a:r>
            <a:r>
              <a:rPr lang="ru-RU" sz="2800" dirty="0" err="1">
                <a:latin typeface="Bookman Old Style" panose="02050604050505020204" pitchFamily="18" charset="0"/>
              </a:rPr>
              <a:t>Прощавай</a:t>
            </a:r>
            <a:r>
              <a:rPr lang="ru-RU" sz="2800" dirty="0">
                <a:latin typeface="Bookman Old Style" panose="02050604050505020204" pitchFamily="18" charset="0"/>
              </a:rPr>
              <a:t>, </a:t>
            </a:r>
            <a:r>
              <a:rPr lang="ru-RU" sz="2800" dirty="0" err="1">
                <a:latin typeface="Bookman Old Style" panose="02050604050505020204" pitchFamily="18" charset="0"/>
              </a:rPr>
              <a:t>зброє</a:t>
            </a:r>
            <a:r>
              <a:rPr lang="ru-RU" sz="2800" dirty="0" smtClean="0">
                <a:latin typeface="Bookman Old Style" panose="02050604050505020204" pitchFamily="18" charset="0"/>
              </a:rPr>
              <a:t>!«(</a:t>
            </a:r>
            <a:r>
              <a:rPr lang="ru-RU" sz="2800" dirty="0" err="1" smtClean="0">
                <a:latin typeface="Bookman Old Style" panose="02050604050505020204" pitchFamily="18" charset="0"/>
              </a:rPr>
              <a:t>твір</a:t>
            </a:r>
            <a:r>
              <a:rPr lang="ru-RU" sz="2800" dirty="0" smtClean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приніс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світову</a:t>
            </a:r>
            <a:r>
              <a:rPr lang="ru-RU" sz="2800" dirty="0">
                <a:latin typeface="Bookman Old Style" panose="02050604050505020204" pitchFamily="18" charset="0"/>
              </a:rPr>
              <a:t> славу й </a:t>
            </a:r>
            <a:r>
              <a:rPr lang="ru-RU" sz="2800" dirty="0" err="1">
                <a:latin typeface="Bookman Old Style" panose="02050604050505020204" pitchFamily="18" charset="0"/>
              </a:rPr>
              <a:t>визнання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 smtClean="0">
                <a:latin typeface="Bookman Old Style" panose="02050604050505020204" pitchFamily="18" charset="0"/>
              </a:rPr>
              <a:t>Хемінгуею</a:t>
            </a:r>
            <a:r>
              <a:rPr lang="ru-RU" sz="2800" dirty="0" smtClean="0">
                <a:latin typeface="Bookman Old Style" panose="02050604050505020204" pitchFamily="18" charset="0"/>
              </a:rPr>
              <a:t>)</a:t>
            </a:r>
            <a:r>
              <a:rPr lang="ru-RU" sz="2800" dirty="0">
                <a:latin typeface="Bookman Old Style" panose="02050604050505020204" pitchFamily="18" charset="0"/>
              </a:rPr>
              <a:t> (</a:t>
            </a:r>
            <a:r>
              <a:rPr lang="ru-RU" sz="2800" dirty="0" smtClean="0">
                <a:latin typeface="Bookman Old Style" panose="02050604050505020204" pitchFamily="18" charset="0"/>
              </a:rPr>
              <a:t>1929).</a:t>
            </a:r>
            <a:r>
              <a:rPr lang="ru-RU" dirty="0" smtClean="0">
                <a:latin typeface="Bookman Old Style" panose="02050604050505020204" pitchFamily="18" charset="0"/>
              </a:rPr>
              <a:t> 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1920176SlideId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251920176SlideId26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486</Words>
  <Application>Microsoft Office PowerPoint</Application>
  <PresentationFormat>Произвольный</PresentationFormat>
  <Paragraphs>63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Arial</vt:lpstr>
      <vt:lpstr>Bookman Old Style</vt:lpstr>
      <vt:lpstr>Times New Roman</vt:lpstr>
      <vt:lpstr>Cambria</vt:lpstr>
      <vt:lpstr>Wingdings</vt:lpstr>
      <vt:lpstr>Тема Office</vt:lpstr>
      <vt:lpstr>«Ціннісний підхід до вивчення творчості Ернеста Хемінгуея. Оповідання «Старий і море»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Ернест Хемінгуей</dc:title>
  <dc:creator>Дженнифер</dc:creator>
  <cp:lastModifiedBy>inst</cp:lastModifiedBy>
  <cp:revision>43</cp:revision>
  <cp:lastPrinted>2014-05-21T07:01:24Z</cp:lastPrinted>
  <dcterms:created xsi:type="dcterms:W3CDTF">2014-05-18T16:54:05Z</dcterms:created>
  <dcterms:modified xsi:type="dcterms:W3CDTF">2019-04-01T09:06:56Z</dcterms:modified>
</cp:coreProperties>
</file>