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3" r:id="rId12"/>
    <p:sldId id="265" r:id="rId13"/>
    <p:sldId id="266" r:id="rId14"/>
    <p:sldId id="269" r:id="rId15"/>
    <p:sldId id="296" r:id="rId16"/>
    <p:sldId id="276" r:id="rId17"/>
    <p:sldId id="275" r:id="rId18"/>
    <p:sldId id="279" r:id="rId19"/>
    <p:sldId id="280" r:id="rId20"/>
    <p:sldId id="281" r:id="rId21"/>
    <p:sldId id="282" r:id="rId22"/>
    <p:sldId id="290" r:id="rId23"/>
    <p:sldId id="297" r:id="rId24"/>
    <p:sldId id="291" r:id="rId25"/>
    <p:sldId id="292" r:id="rId26"/>
    <p:sldId id="295" r:id="rId27"/>
    <p:sldId id="274" r:id="rId28"/>
    <p:sldId id="272" r:id="rId29"/>
  </p:sldIdLst>
  <p:sldSz cx="9144000" cy="5143500" type="screen16x9"/>
  <p:notesSz cx="6858000" cy="9144000"/>
  <p:defaultTextStyle>
    <a:defPPr>
      <a:defRPr lang="ru-RU"/>
    </a:defPPr>
    <a:lvl1pPr marL="0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3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87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30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74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17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61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04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48" algn="l" defTabSz="8162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1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450" y="227409"/>
            <a:ext cx="2260600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227409"/>
            <a:ext cx="6629400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1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0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1650" y="1322785"/>
            <a:ext cx="4445000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9050" y="1322785"/>
            <a:ext cx="4445000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3" indent="0">
              <a:buNone/>
              <a:defRPr sz="1800" b="1"/>
            </a:lvl2pPr>
            <a:lvl3pPr marL="816287" indent="0">
              <a:buNone/>
              <a:defRPr sz="1600" b="1"/>
            </a:lvl3pPr>
            <a:lvl4pPr marL="1224430" indent="0">
              <a:buNone/>
              <a:defRPr sz="1500" b="1"/>
            </a:lvl4pPr>
            <a:lvl5pPr marL="1632574" indent="0">
              <a:buNone/>
              <a:defRPr sz="1500" b="1"/>
            </a:lvl5pPr>
            <a:lvl6pPr marL="2040717" indent="0">
              <a:buNone/>
              <a:defRPr sz="1500" b="1"/>
            </a:lvl6pPr>
            <a:lvl7pPr marL="2448861" indent="0">
              <a:buNone/>
              <a:defRPr sz="1500" b="1"/>
            </a:lvl7pPr>
            <a:lvl8pPr marL="2857004" indent="0">
              <a:buNone/>
              <a:defRPr sz="1500" b="1"/>
            </a:lvl8pPr>
            <a:lvl9pPr marL="32651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3" indent="0">
              <a:buNone/>
              <a:defRPr sz="1800" b="1"/>
            </a:lvl2pPr>
            <a:lvl3pPr marL="816287" indent="0">
              <a:buNone/>
              <a:defRPr sz="1600" b="1"/>
            </a:lvl3pPr>
            <a:lvl4pPr marL="1224430" indent="0">
              <a:buNone/>
              <a:defRPr sz="1500" b="1"/>
            </a:lvl4pPr>
            <a:lvl5pPr marL="1632574" indent="0">
              <a:buNone/>
              <a:defRPr sz="1500" b="1"/>
            </a:lvl5pPr>
            <a:lvl6pPr marL="2040717" indent="0">
              <a:buNone/>
              <a:defRPr sz="1500" b="1"/>
            </a:lvl6pPr>
            <a:lvl7pPr marL="2448861" indent="0">
              <a:buNone/>
              <a:defRPr sz="1500" b="1"/>
            </a:lvl7pPr>
            <a:lvl8pPr marL="2857004" indent="0">
              <a:buNone/>
              <a:defRPr sz="1500" b="1"/>
            </a:lvl8pPr>
            <a:lvl9pPr marL="32651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3" indent="0">
              <a:buNone/>
              <a:defRPr sz="1100"/>
            </a:lvl2pPr>
            <a:lvl3pPr marL="816287" indent="0">
              <a:buNone/>
              <a:defRPr sz="900"/>
            </a:lvl3pPr>
            <a:lvl4pPr marL="1224430" indent="0">
              <a:buNone/>
              <a:defRPr sz="800"/>
            </a:lvl4pPr>
            <a:lvl5pPr marL="1632574" indent="0">
              <a:buNone/>
              <a:defRPr sz="800"/>
            </a:lvl5pPr>
            <a:lvl6pPr marL="2040717" indent="0">
              <a:buNone/>
              <a:defRPr sz="800"/>
            </a:lvl6pPr>
            <a:lvl7pPr marL="2448861" indent="0">
              <a:buNone/>
              <a:defRPr sz="800"/>
            </a:lvl7pPr>
            <a:lvl8pPr marL="2857004" indent="0">
              <a:buNone/>
              <a:defRPr sz="800"/>
            </a:lvl8pPr>
            <a:lvl9pPr marL="3265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43" indent="0">
              <a:buNone/>
              <a:defRPr sz="2500"/>
            </a:lvl2pPr>
            <a:lvl3pPr marL="816287" indent="0">
              <a:buNone/>
              <a:defRPr sz="2100"/>
            </a:lvl3pPr>
            <a:lvl4pPr marL="1224430" indent="0">
              <a:buNone/>
              <a:defRPr sz="1800"/>
            </a:lvl4pPr>
            <a:lvl5pPr marL="1632574" indent="0">
              <a:buNone/>
              <a:defRPr sz="1800"/>
            </a:lvl5pPr>
            <a:lvl6pPr marL="2040717" indent="0">
              <a:buNone/>
              <a:defRPr sz="1800"/>
            </a:lvl6pPr>
            <a:lvl7pPr marL="2448861" indent="0">
              <a:buNone/>
              <a:defRPr sz="1800"/>
            </a:lvl7pPr>
            <a:lvl8pPr marL="2857004" indent="0">
              <a:buNone/>
              <a:defRPr sz="1800"/>
            </a:lvl8pPr>
            <a:lvl9pPr marL="326514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43" indent="0">
              <a:buNone/>
              <a:defRPr sz="1100"/>
            </a:lvl2pPr>
            <a:lvl3pPr marL="816287" indent="0">
              <a:buNone/>
              <a:defRPr sz="900"/>
            </a:lvl3pPr>
            <a:lvl4pPr marL="1224430" indent="0">
              <a:buNone/>
              <a:defRPr sz="800"/>
            </a:lvl4pPr>
            <a:lvl5pPr marL="1632574" indent="0">
              <a:buNone/>
              <a:defRPr sz="800"/>
            </a:lvl5pPr>
            <a:lvl6pPr marL="2040717" indent="0">
              <a:buNone/>
              <a:defRPr sz="800"/>
            </a:lvl6pPr>
            <a:lvl7pPr marL="2448861" indent="0">
              <a:buNone/>
              <a:defRPr sz="800"/>
            </a:lvl7pPr>
            <a:lvl8pPr marL="2857004" indent="0">
              <a:buNone/>
              <a:defRPr sz="800"/>
            </a:lvl8pPr>
            <a:lvl9pPr marL="32651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1628" tIns="40814" rIns="81628" bIns="408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2"/>
          </a:xfrm>
          <a:prstGeom prst="rect">
            <a:avLst/>
          </a:prstGeom>
        </p:spPr>
        <p:txBody>
          <a:bodyPr vert="horz" lIns="81628" tIns="40814" rIns="81628" bIns="408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4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E9BF-0D44-40DF-B5D4-959E8676729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1956-137B-4260-ADB9-D93ECEB56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8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08" indent="-306108" algn="l" defTabSz="8162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33" indent="-255090" algn="l" defTabSz="816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9" indent="-204072" algn="l" defTabSz="81628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02" indent="-204072" algn="l" defTabSz="8162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45" indent="-204072" algn="l" defTabSz="8162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89" indent="-204072" algn="l" defTabSz="8162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32" indent="-204072" algn="l" defTabSz="8162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76" indent="-204072" algn="l" defTabSz="8162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19" indent="-204072" algn="l" defTabSz="8162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3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7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30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74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17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61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04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48" algn="l" defTabSz="8162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ІФ ППЛ\Desktop\kniga-xansa-kristiana-andersena-snezhnaya-korol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03" y="48595"/>
            <a:ext cx="9191003" cy="500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751926"/>
            <a:ext cx="9144000" cy="1013637"/>
          </a:xfrm>
          <a:prstGeom prst="rect">
            <a:avLst/>
          </a:prstGeom>
          <a:noFill/>
        </p:spPr>
        <p:txBody>
          <a:bodyPr wrap="square" lIns="74194" tIns="37097" rIns="74194" bIns="37097">
            <a:spAutoFit/>
          </a:bodyPr>
          <a:lstStyle/>
          <a:p>
            <a:pPr algn="ctr"/>
            <a:r>
              <a:rPr lang="uk-UA" sz="6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Ганс </a:t>
            </a:r>
            <a:r>
              <a:rPr lang="uk-UA" sz="6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Христіан</a:t>
            </a:r>
            <a:r>
              <a:rPr lang="uk-UA" sz="6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Андерсен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1384" y="4078203"/>
            <a:ext cx="7310961" cy="767416"/>
          </a:xfrm>
          <a:prstGeom prst="rect">
            <a:avLst/>
          </a:prstGeom>
          <a:noFill/>
        </p:spPr>
        <p:txBody>
          <a:bodyPr wrap="square" lIns="74194" tIns="37097" rIns="74194" bIns="37097">
            <a:spAutoFit/>
          </a:bodyPr>
          <a:lstStyle/>
          <a:p>
            <a:pPr algn="ctr"/>
            <a:r>
              <a:rPr lang="uk-UA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Снігова королева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85123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Відповідальні за підсумки - автори 								розробники</a:t>
            </a:r>
          </a:p>
          <a:p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Відповідальні за захист проекту - 						автори розробники</a:t>
            </a:r>
          </a:p>
          <a:p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Кошторис - 100 грн.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ІФ ППЛ\Desktop\ск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51435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9058" y="0"/>
            <a:ext cx="52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42858"/>
            <a:ext cx="5214942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гри: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Поділ на команди: Біла троянда, Червона троянда.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Подолання етапів, складання скелець – збирання чеснот у ціле дзеркало (переможці хто назбирав більшу кількість скелець – чеснот).</a:t>
            </a:r>
          </a:p>
          <a:p>
            <a:pPr marL="342900" indent="-342900">
              <a:buAutoNum type="arabicPeriod"/>
            </a:pPr>
            <a:r>
              <a:rPr lang="uk-UA" dirty="0" smtClean="0"/>
              <a:t>Досягнення мети - зустріч </a:t>
            </a:r>
            <a:r>
              <a:rPr lang="uk-UA" dirty="0" err="1" smtClean="0"/>
              <a:t>Кая</a:t>
            </a:r>
            <a:r>
              <a:rPr lang="uk-UA" dirty="0" smtClean="0"/>
              <a:t> з </a:t>
            </a:r>
            <a:r>
              <a:rPr lang="uk-UA" dirty="0" err="1" smtClean="0"/>
              <a:t>Гердою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Етапи: </a:t>
            </a:r>
          </a:p>
          <a:p>
            <a:pPr marL="342900" indent="-342900">
              <a:buAutoNum type="arabicPeriod"/>
            </a:pPr>
            <a:r>
              <a:rPr lang="uk-UA" dirty="0" smtClean="0"/>
              <a:t>Встановіть послідовність подій у казці і відокремте зайве</a:t>
            </a:r>
          </a:p>
          <a:p>
            <a:pPr marL="342900" indent="-342900">
              <a:buAutoNum type="arabicPeriod"/>
            </a:pPr>
            <a:r>
              <a:rPr lang="uk-UA" dirty="0" smtClean="0"/>
              <a:t>Впізнай героїв казки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Робота з текстом, вікторина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Розгадування кросвордів 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Фізкультхвилинка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Назвіть які пори року зустрічаються у казці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Встановіть послідовність подій у казці і відокремити зайве</a:t>
            </a:r>
            <a:endParaRPr lang="uk-U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42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Маленька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розбійниця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Стара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чаклунка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Ворон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ворона				Палац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Снігової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королеви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Мачуха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					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Фінка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Річка						Пані Метелиця 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 і Принцеса			Посланці принца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Лапландка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Картка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контролю:</a:t>
            </a:r>
          </a:p>
          <a:p>
            <a:pPr algn="ctr"/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	1. Річка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2. Стара чаклунка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3. Ворон і ворона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	4. Принц і принцеса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5. Маленька розбійниця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6. Лапландка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7. Фінка</a:t>
            </a:r>
          </a:p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8. Палац Снігової королеви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Чесноти які зустрічаються у казці???</a:t>
            </a:r>
          </a:p>
          <a:p>
            <a:pPr algn="ctr"/>
            <a:r>
              <a:rPr lang="uk-UA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Герди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				 Снігової королеви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Картка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контролю:</a:t>
            </a:r>
          </a:p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Герда:					Снігова королева</a:t>
            </a:r>
          </a:p>
          <a:p>
            <a:endParaRPr lang="uk-UA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Відверта					-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“розумна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чарівна”</a:t>
            </a:r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Чуйна					-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“довершена”</a:t>
            </a:r>
            <a:endParaRPr lang="uk-UA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Щира					- холодна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Добра					- зла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Здатна на самопожертву		- байдужа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Непохитна				- егоїстична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Сильна					- черства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Впізнай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героїв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епізоди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казки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SnowPrincess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6354" y="642924"/>
            <a:ext cx="5167414" cy="45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pictures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"/>
            <a:ext cx="839143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45078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480" y="-75969"/>
            <a:ext cx="5715040" cy="52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4507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0179" y="-71456"/>
            <a:ext cx="6315093" cy="527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Автори-розробники:</a:t>
            </a:r>
            <a:endParaRPr lang="uk-UA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14428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Кішка Наталія Сергіївна</a:t>
            </a:r>
          </a:p>
          <a:p>
            <a:pPr marL="342900" indent="-342900">
              <a:buAutoNum type="arabicPeriod"/>
            </a:pP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Самойленко Наталія Романівна</a:t>
            </a:r>
          </a:p>
          <a:p>
            <a:pPr marL="342900" indent="-342900">
              <a:buAutoNum type="arabicPeriod"/>
            </a:pPr>
            <a:r>
              <a:rPr lang="uk-UA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Іванців</a:t>
            </a: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Марта Михайлівна</a:t>
            </a:r>
          </a:p>
          <a:p>
            <a:pPr marL="342900" indent="-342900">
              <a:buAutoNum type="arabicPeriod"/>
            </a:pPr>
            <a:r>
              <a:rPr lang="uk-UA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Недільська</a:t>
            </a: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Емілія Андріївна</a:t>
            </a:r>
          </a:p>
          <a:p>
            <a:pPr marL="342900" indent="-342900">
              <a:buAutoNum type="arabicPeriod"/>
            </a:pPr>
            <a:r>
              <a:rPr lang="uk-UA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Коцур</a:t>
            </a: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Ольга Миколаївна</a:t>
            </a:r>
          </a:p>
          <a:p>
            <a:pPr marL="342900" indent="-342900">
              <a:buAutoNum type="arabicPeriod"/>
            </a:pPr>
            <a:r>
              <a:rPr lang="uk-UA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Шубин</a:t>
            </a: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Іванна Петрівна</a:t>
            </a:r>
          </a:p>
          <a:p>
            <a:pPr marL="342900" indent="-342900">
              <a:buAutoNum type="arabicPeriod"/>
            </a:pPr>
            <a:r>
              <a:rPr lang="uk-UA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Данищук</a:t>
            </a:r>
            <a:r>
              <a:rPr lang="uk-UA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Валентина Григорівна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k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-43225"/>
            <a:ext cx="7072362" cy="525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Робота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текстом.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Вікторина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90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Де жили герої казки </a:t>
            </a:r>
            <a:r>
              <a:rPr lang="uk-UA" sz="1500" b="1" dirty="0" err="1" smtClean="0"/>
              <a:t>Кай</a:t>
            </a:r>
            <a:r>
              <a:rPr lang="uk-UA" sz="1500" b="1" dirty="0" smtClean="0"/>
              <a:t> і Герда?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Чим розважалися діти?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Які незвичайні властивості мало дзеркало троля?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Хто розважався із дзеркалом троля, доки воно не розбилося?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Якого лиха завдавали людям скалки дивного дзеркала?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Що трапилося з </a:t>
            </a:r>
            <a:r>
              <a:rPr lang="uk-UA" sz="1500" b="1" dirty="0" err="1" smtClean="0"/>
              <a:t>Каєм</a:t>
            </a:r>
            <a:r>
              <a:rPr lang="uk-UA" sz="1500" b="1" dirty="0" smtClean="0"/>
              <a:t>, коли якось вони з </a:t>
            </a:r>
            <a:r>
              <a:rPr lang="uk-UA" sz="1500" b="1" dirty="0" err="1" smtClean="0"/>
              <a:t>Гердою</a:t>
            </a:r>
            <a:r>
              <a:rPr lang="uk-UA" sz="1500" b="1" dirty="0" smtClean="0"/>
              <a:t> читали книжку?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 змінився </a:t>
            </a:r>
            <a:r>
              <a:rPr lang="uk-UA" sz="1500" b="1" dirty="0" err="1" smtClean="0"/>
              <a:t>Кай</a:t>
            </a:r>
            <a:r>
              <a:rPr lang="uk-UA" sz="15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Скільки разів </a:t>
            </a:r>
            <a:r>
              <a:rPr lang="uk-UA" sz="1500" b="1" dirty="0" err="1" smtClean="0"/>
              <a:t>Кай</a:t>
            </a:r>
            <a:r>
              <a:rPr lang="uk-UA" sz="1500" b="1" dirty="0" smtClean="0"/>
              <a:t> зустрічався зі Сніговою королевою?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 Снігова королева забрала </a:t>
            </a:r>
            <a:r>
              <a:rPr lang="uk-UA" sz="1500" b="1" dirty="0" err="1" smtClean="0"/>
              <a:t>Кая</a:t>
            </a:r>
            <a:r>
              <a:rPr lang="uk-UA" sz="1500" b="1" dirty="0" smtClean="0"/>
              <a:t>?</a:t>
            </a:r>
            <a:endParaRPr lang="ru-RU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27034"/>
            <a:ext cx="457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Про кого це: </a:t>
            </a:r>
            <a:r>
              <a:rPr lang="uk-UA" sz="1500" b="1" dirty="0" err="1" smtClean="0"/>
              <a:t>“Була</a:t>
            </a:r>
            <a:r>
              <a:rPr lang="uk-UA" sz="1500" b="1" dirty="0" smtClean="0"/>
              <a:t> вона дивовижно гарна й ніжна… Її очі блищали, як дві ясні зірки, проте не було в них ані лагідності, ані </a:t>
            </a:r>
            <a:r>
              <a:rPr lang="uk-UA" sz="1500" b="1" dirty="0" err="1" smtClean="0"/>
              <a:t>тепла”</a:t>
            </a:r>
            <a:r>
              <a:rPr lang="uk-UA" sz="15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У кого перетворилися сніжинки, які летіли разом зі сніговою королевою та </a:t>
            </a:r>
            <a:r>
              <a:rPr lang="uk-UA" sz="1500" b="1" dirty="0" err="1" smtClean="0"/>
              <a:t>Каєм</a:t>
            </a:r>
            <a:r>
              <a:rPr lang="uk-UA" sz="15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Чим стала для </a:t>
            </a:r>
            <a:r>
              <a:rPr lang="uk-UA" sz="1500" b="1" dirty="0" err="1" smtClean="0"/>
              <a:t>Кая</a:t>
            </a:r>
            <a:r>
              <a:rPr lang="uk-UA" sz="1500" b="1" dirty="0" smtClean="0"/>
              <a:t> краса Снігової королеви?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Хто був упевнений у тому, що </a:t>
            </a:r>
            <a:r>
              <a:rPr lang="uk-UA" sz="1500" b="1" dirty="0" err="1" smtClean="0"/>
              <a:t>Кай</a:t>
            </a:r>
            <a:r>
              <a:rPr lang="uk-UA" sz="1500" b="1" dirty="0" smtClean="0"/>
              <a:t> живий і що необхідно його шукати?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 можна зрозуміти, що Герда заради порятунку друга готова на все?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Які думки викликала у вас бабуся-чарівниця, як ви до неї ставитесь?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Чому бабуся відіслала під землю всі трояндові кущі у своєму саду?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 крук і його наречена, королевич та королівна поставилися до дівчинки?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500" b="1" dirty="0" smtClean="0"/>
              <a:t>Якою дівчинкою була Герда?</a:t>
            </a:r>
            <a:endParaRPr lang="ru-RU" sz="1500" b="1" dirty="0"/>
          </a:p>
        </p:txBody>
      </p:sp>
      <p:pic>
        <p:nvPicPr>
          <p:cNvPr id="1026" name="Picture 2" descr="C:\Users\ІФ ППЛ\Desktop\През\Біл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10"/>
            <a:ext cx="1428760" cy="934021"/>
          </a:xfrm>
          <a:prstGeom prst="rect">
            <a:avLst/>
          </a:prstGeom>
          <a:noFill/>
        </p:spPr>
      </p:pic>
      <p:pic>
        <p:nvPicPr>
          <p:cNvPr id="7" name="Picture 2" descr="C:\Users\ІФ ППЛ\Desktop\През\Червонакопиро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9482">
            <a:off x="530549" y="474979"/>
            <a:ext cx="1435345" cy="9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Метелики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uk-UA" sz="2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 метелики чудові,</a:t>
            </a:r>
          </a:p>
          <a:p>
            <a:pPr algn="ctr"/>
            <a:r>
              <a:rPr lang="uk-U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Маєм</a:t>
            </a: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крильця кольорові,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Над квітками літаємо,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Втоми ми не знаємо,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Пташки ми злякалися,</a:t>
            </a:r>
          </a:p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 квітку заховалися.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Які пори року зустрічаються у казці?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857370"/>
            <a:ext cx="50720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      		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Літо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	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Осінь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Users\ІФ ППЛ\Desktop\През\Червонакопиров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6242">
            <a:off x="62300" y="450698"/>
            <a:ext cx="3022255" cy="1975734"/>
          </a:xfrm>
          <a:prstGeom prst="rect">
            <a:avLst/>
          </a:prstGeom>
          <a:noFill/>
        </p:spPr>
      </p:pic>
      <p:pic>
        <p:nvPicPr>
          <p:cNvPr id="9" name="Picture 3" descr="C:\Users\ІФ ППЛ\Desktop\През\Бі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486">
            <a:off x="5150056" y="389668"/>
            <a:ext cx="3160955" cy="206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Робота в командах </a:t>
            </a:r>
          </a:p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розгадай кросворд, знайди ключове слово</a:t>
            </a:r>
          </a:p>
          <a:p>
            <a:pPr algn="ctr"/>
            <a:endParaRPr lang="uk-UA" sz="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Червона троянда 			Біла троянда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71618"/>
            <a:ext cx="421484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Який птах допомагав Герді?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Що протистояло Герді на шляху до Замку Снігової Королеви?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Перша коштовна річ, котру Герда віддала, щоб урятувати </a:t>
            </a:r>
            <a:r>
              <a:rPr lang="uk-UA" sz="1500" b="1" dirty="0" err="1" smtClean="0"/>
              <a:t>Кая</a:t>
            </a:r>
            <a:r>
              <a:rPr lang="uk-UA" sz="1500" b="1" dirty="0" smtClean="0"/>
              <a:t>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Воїн Снігової королеви, її вірні слуги?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Мудра жінка, яка сказала, що Герда така сильна, що їй підкоряються «і люди, і тварини»?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Річ, яка перетворила гаряче серце </a:t>
            </a:r>
            <a:r>
              <a:rPr lang="uk-UA" sz="1500" b="1" dirty="0" err="1" smtClean="0"/>
              <a:t>Кая</a:t>
            </a:r>
            <a:r>
              <a:rPr lang="uk-UA" sz="1500" b="1" dirty="0" smtClean="0"/>
              <a:t> на крижане?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Що «втратила» Герда у бабусі-чаклунки?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Хто довіз Герду до Лапландії?</a:t>
            </a:r>
            <a:endParaRPr lang="ru-RU" sz="15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86314" y="1649408"/>
            <a:ext cx="42148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Головні герої казки - </a:t>
            </a:r>
            <a:r>
              <a:rPr lang="uk-UA" sz="1500" b="1" dirty="0" err="1" smtClean="0"/>
              <a:t>Кай</a:t>
            </a:r>
            <a:r>
              <a:rPr lang="uk-UA" sz="1500" b="1" dirty="0" smtClean="0"/>
              <a:t> і ...?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«… був схожий на нього тільки з потилиці, але був так само молодий і красивий»?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Хто затримав Герду у саду?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Зброя розбійниці?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Хто подарував Герді Північного оленя?</a:t>
            </a:r>
            <a:endParaRPr lang="ru-RU" sz="15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 smtClean="0"/>
              <a:t>На чому відвезла Снігова Королева </a:t>
            </a:r>
            <a:r>
              <a:rPr lang="uk-UA" sz="1500" b="1" dirty="0" err="1" smtClean="0"/>
              <a:t>Кая</a:t>
            </a:r>
            <a:r>
              <a:rPr lang="uk-UA" sz="1500" b="1" dirty="0" smtClean="0"/>
              <a:t>?</a:t>
            </a:r>
            <a:endParaRPr lang="ru-RU" sz="1500" b="1" dirty="0"/>
          </a:p>
        </p:txBody>
      </p:sp>
      <p:pic>
        <p:nvPicPr>
          <p:cNvPr id="7" name="Picture 2" descr="C:\Users\ІФ ППЛ\Desktop\През\Біл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5628">
            <a:off x="4578003" y="844868"/>
            <a:ext cx="1428760" cy="934021"/>
          </a:xfrm>
          <a:prstGeom prst="rect">
            <a:avLst/>
          </a:prstGeom>
          <a:noFill/>
        </p:spPr>
      </p:pic>
      <p:pic>
        <p:nvPicPr>
          <p:cNvPr id="8" name="Picture 2" descr="C:\Users\ІФ ППЛ\Desktop\През\Червонакопиро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9482">
            <a:off x="-40955" y="872675"/>
            <a:ext cx="1435345" cy="9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303" y="785818"/>
          <a:ext cx="6017895" cy="278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  <a:gridCol w="401193"/>
              </a:tblGrid>
              <a:tr h="348258">
                <a:tc gridSpan="5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1.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В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о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р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о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Н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58"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2.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з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а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м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е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т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і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л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Ь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258">
                <a:tc gridSpan="5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3.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ч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е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Р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Е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в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и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ч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к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и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58">
                <a:tc rowSpan="3" gridSpan="4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4.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с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н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і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ж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и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н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к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И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58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5.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ф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і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Н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к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а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258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6.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с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К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а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л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к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а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58">
                <a:tc rowSpan="2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7.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п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а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М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Я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т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ь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258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8.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о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л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е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н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cap="all" baseline="0" dirty="0" smtClean="0"/>
                        <a:t>ь</a:t>
                      </a:r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71323" marR="71323" marT="35662" marB="3566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71802" y="2571750"/>
          <a:ext cx="6425746" cy="3201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767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  <a:gridCol w="428383"/>
              </a:tblGrid>
              <a:tr h="357571">
                <a:tc gridSpan="8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571">
                <a:tc gridSpan="2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1.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Г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е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р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Д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А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ru-RU" sz="1600" b="1" cap="all" baseline="0" dirty="0"/>
                    </a:p>
                  </a:txBody>
                  <a:tcPr marL="103888" marR="103888" marT="51944" marB="51944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71">
                <a:tc gridSpan="4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2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п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Р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и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н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ц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71">
                <a:tc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3.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ч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а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к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л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У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н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к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А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71">
                <a:tc gridSpan="3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4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Н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і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Ж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71">
                <a:tc gridSpan="2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5.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р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о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з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Б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і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й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н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и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ц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Я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71">
                <a:tc gridSpan="4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6.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с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а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н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к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cap="all" baseline="0" dirty="0" smtClean="0"/>
                        <a:t>и</a:t>
                      </a:r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35">
                <a:tc gridSpan="14">
                  <a:txBody>
                    <a:bodyPr/>
                    <a:lstStyle/>
                    <a:p>
                      <a:pPr algn="ctr"/>
                      <a:endParaRPr lang="ru-RU" sz="1500" b="1" cap="all" baseline="0" dirty="0"/>
                    </a:p>
                  </a:txBody>
                  <a:tcPr marL="96387" marR="96387" marT="48193" marB="4819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ІФ ППЛ\Desktop\През\Червонакопиров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0134">
            <a:off x="142844" y="-71456"/>
            <a:ext cx="1984867" cy="1297564"/>
          </a:xfrm>
          <a:prstGeom prst="rect">
            <a:avLst/>
          </a:prstGeom>
          <a:noFill/>
        </p:spPr>
      </p:pic>
      <p:pic>
        <p:nvPicPr>
          <p:cNvPr id="1027" name="Picture 3" descr="C:\Users\ІФ ППЛ\Desktop\През\Бі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1576">
            <a:off x="5842838" y="1838148"/>
            <a:ext cx="2109510" cy="137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Відповіді на кросворди</a:t>
            </a:r>
          </a:p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№1							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№2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1. Ворон					1. Герда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2. Заметіль					2. Принц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3. Черевички					3. Чаклунка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4. Сніжинки					4. Ніж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5. Фінка					5. Розбійниця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6. Скалка					6. Санки</a:t>
            </a:r>
          </a:p>
          <a:p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7. Пам’ять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8. Олень</a:t>
            </a:r>
            <a:endParaRPr lang="uk-U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C:\Users\ІФ ППЛ\Desktop\През\Біл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9418">
            <a:off x="5572132" y="500048"/>
            <a:ext cx="1428760" cy="934021"/>
          </a:xfrm>
          <a:prstGeom prst="rect">
            <a:avLst/>
          </a:prstGeom>
          <a:noFill/>
        </p:spPr>
      </p:pic>
      <p:pic>
        <p:nvPicPr>
          <p:cNvPr id="5" name="Picture 2" descr="C:\Users\ІФ ППЛ\Desktop\През\Червонакопиро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9482">
            <a:off x="166865" y="599396"/>
            <a:ext cx="1295345" cy="84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ІФ ППЛ\Desktop\razbitoe-zerkalo-i-zhenskiy-glaz-vnutri-n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s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5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0"/>
            <a:ext cx="43806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Цільова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група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Учні 5 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3" y="500048"/>
            <a:ext cx="871543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Мета: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через гру навчити учнів працювати в групах над текстом твору, розвивати логічне мислення та творчі здібності, пізнавати людські чесноти на прикладі героїв твору.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14296"/>
            <a:ext cx="900115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Завдання: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ознайомити учнів з творчістю Ганса </a:t>
            </a:r>
            <a:r>
              <a:rPr lang="uk-UA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Христіана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Андерсена. Розвивати мислення, увагу, пам’ять. Сприяти формуванню у школярів мотивації до навчання.</a:t>
            </a:r>
            <a:endParaRPr lang="uk-U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428610"/>
            <a:ext cx="84296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Допомагати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учням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самостійності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колективній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роботі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розвитку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творчого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застосування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знань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грі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10591"/>
            <a:ext cx="91440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Термін проектної діяльності - короткотривалий </a:t>
            </a:r>
            <a:endParaRPr lang="uk-UA" sz="4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4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значенням – внутрішній, творчий.</a:t>
            </a:r>
          </a:p>
          <a:p>
            <a:r>
              <a:rPr lang="uk-UA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видом – урок-гра</a:t>
            </a:r>
            <a:r>
              <a:rPr lang="uk-UA" sz="4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r>
              <a:rPr lang="uk-UA" sz="4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Тип проекту – колективний, командний</a:t>
            </a:r>
            <a:endParaRPr lang="uk-UA" sz="4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4296"/>
            <a:ext cx="91440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Характеристика проекту</a:t>
            </a:r>
          </a:p>
          <a:p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Спосіб діяльності – 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 </a:t>
            </a:r>
          </a:p>
          <a:p>
            <a:pPr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Зміст – пізнання чеснот</a:t>
            </a:r>
          </a:p>
          <a:p>
            <a:pPr>
              <a:buFontTx/>
              <a:buChar char="-"/>
            </a:pP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Склад учасників – 2 команди</a:t>
            </a:r>
          </a:p>
          <a:p>
            <a:pPr>
              <a:buFontTx/>
              <a:buChar char="-"/>
            </a:pP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Тривалість – урок</a:t>
            </a:r>
          </a:p>
          <a:p>
            <a:pPr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Характер взаємодії – партнерський 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Міжпредметні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зв'язки зарубіжна література – біологія, 					географія,етика, математика.</a:t>
            </a:r>
            <a:endParaRPr lang="uk-U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ІФ ППЛ\Desktop\luxfon.com_39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Механізм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реалізації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проекту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21907"/>
          <a:ext cx="9144000" cy="432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98"/>
                <a:gridCol w="4129547"/>
                <a:gridCol w="898743"/>
                <a:gridCol w="1313515"/>
                <a:gridCol w="1401097"/>
              </a:tblGrid>
              <a:tr h="475411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Етап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Назва Заходів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Термін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Виконавці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Ресурси</a:t>
                      </a:r>
                      <a:endParaRPr lang="ru-RU" sz="1800" dirty="0"/>
                    </a:p>
                  </a:txBody>
                  <a:tcPr/>
                </a:tc>
              </a:tr>
              <a:tr h="52729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Підготовчий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Визначення теми і мети.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Формування основних етапів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Вчитель і учні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Канцелярські приладдя</a:t>
                      </a:r>
                      <a:endParaRPr lang="ru-RU" sz="1400" dirty="0"/>
                    </a:p>
                  </a:txBody>
                  <a:tcPr/>
                </a:tc>
              </a:tr>
              <a:tr h="117866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Організаційні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Об’єднання учасників по командах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Визначення завдання для кожної команди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Складання планів діяльності для кожної команди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baseline="0" dirty="0" smtClean="0"/>
                        <a:t>Правила партнерської взаємодії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Вчитель</a:t>
                      </a:r>
                      <a:r>
                        <a:rPr lang="uk-UA" sz="1400" baseline="0" dirty="0" smtClean="0"/>
                        <a:t> і учні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395792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Діяльнісний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Ознайомлення з правилами гри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Вікторина (питання - відповіді)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Чесноти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Слайди з підказками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err="1" smtClean="0"/>
                        <a:t>Фізкультхвилинка</a:t>
                      </a:r>
                      <a:endParaRPr lang="uk-UA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Робота в командах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Вчитель і учні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Мережа Інтернет,</a:t>
                      </a:r>
                      <a:r>
                        <a:rPr lang="uk-UA" sz="1400" baseline="0" dirty="0" smtClean="0"/>
                        <a:t> художня література</a:t>
                      </a:r>
                      <a:endParaRPr lang="ru-RU" sz="1400" dirty="0"/>
                    </a:p>
                  </a:txBody>
                  <a:tcPr/>
                </a:tc>
              </a:tr>
              <a:tr h="744422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Узагальнюючо</a:t>
                      </a:r>
                      <a:r>
                        <a:rPr lang="uk-UA" sz="1400" baseline="0" dirty="0" smtClean="0"/>
                        <a:t>  підсумковий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Складання дзеркала (підрахунок </a:t>
                      </a:r>
                      <a:r>
                        <a:rPr lang="uk-UA" sz="1400" dirty="0" err="1" smtClean="0"/>
                        <a:t>скельц</a:t>
                      </a:r>
                      <a:r>
                        <a:rPr lang="uk-UA" sz="1400" dirty="0" smtClean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400" dirty="0" smtClean="0"/>
                        <a:t>Оцінювання результатів</a:t>
                      </a:r>
                      <a:r>
                        <a:rPr lang="uk-UA" sz="1400" baseline="0" dirty="0" smtClean="0"/>
                        <a:t> діяльності</a:t>
                      </a:r>
                    </a:p>
                    <a:p>
                      <a:pPr marL="342900" marR="0" indent="-342900" algn="l" defTabSz="816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sz="1400" dirty="0" smtClean="0"/>
                        <a:t>Підведення підсумків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Вчитель і учні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Складання </a:t>
                      </a:r>
                      <a:r>
                        <a:rPr lang="uk-UA" sz="1400" dirty="0" err="1" smtClean="0"/>
                        <a:t>дзекала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846</Words>
  <PresentationFormat>Экран (16:9)</PresentationFormat>
  <Paragraphs>270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 Островська</cp:lastModifiedBy>
  <cp:revision>3</cp:revision>
  <dcterms:modified xsi:type="dcterms:W3CDTF">2017-11-28T09:13:57Z</dcterms:modified>
</cp:coreProperties>
</file>