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5" r:id="rId2"/>
    <p:sldId id="296" r:id="rId3"/>
    <p:sldId id="316" r:id="rId4"/>
    <p:sldId id="312" r:id="rId5"/>
    <p:sldId id="314" r:id="rId6"/>
    <p:sldId id="332" r:id="rId7"/>
    <p:sldId id="358" r:id="rId8"/>
    <p:sldId id="333" r:id="rId9"/>
    <p:sldId id="334" r:id="rId10"/>
    <p:sldId id="337" r:id="rId11"/>
    <p:sldId id="336" r:id="rId12"/>
    <p:sldId id="342" r:id="rId13"/>
    <p:sldId id="343" r:id="rId14"/>
    <p:sldId id="361" r:id="rId15"/>
    <p:sldId id="362" r:id="rId16"/>
    <p:sldId id="317" r:id="rId17"/>
    <p:sldId id="326" r:id="rId18"/>
    <p:sldId id="328" r:id="rId19"/>
    <p:sldId id="318" r:id="rId20"/>
    <p:sldId id="327" r:id="rId21"/>
    <p:sldId id="320" r:id="rId22"/>
    <p:sldId id="321" r:id="rId23"/>
    <p:sldId id="322" r:id="rId24"/>
    <p:sldId id="354" r:id="rId25"/>
    <p:sldId id="355" r:id="rId26"/>
    <p:sldId id="356" r:id="rId27"/>
    <p:sldId id="344" r:id="rId28"/>
    <p:sldId id="346" r:id="rId29"/>
    <p:sldId id="347" r:id="rId30"/>
    <p:sldId id="348" r:id="rId31"/>
    <p:sldId id="349" r:id="rId32"/>
    <p:sldId id="350" r:id="rId33"/>
    <p:sldId id="297" r:id="rId34"/>
    <p:sldId id="299" r:id="rId35"/>
    <p:sldId id="300" r:id="rId36"/>
    <p:sldId id="301" r:id="rId37"/>
    <p:sldId id="302" r:id="rId38"/>
    <p:sldId id="303" r:id="rId39"/>
    <p:sldId id="352" r:id="rId40"/>
    <p:sldId id="351" r:id="rId41"/>
    <p:sldId id="353" r:id="rId42"/>
    <p:sldId id="357" r:id="rId43"/>
    <p:sldId id="364" r:id="rId44"/>
    <p:sldId id="360" r:id="rId45"/>
    <p:sldId id="366" r:id="rId46"/>
    <p:sldId id="369" r:id="rId47"/>
    <p:sldId id="368" r:id="rId48"/>
    <p:sldId id="365" r:id="rId49"/>
    <p:sldId id="370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7" autoAdjust="0"/>
    <p:restoredTop sz="94660"/>
  </p:normalViewPr>
  <p:slideViewPr>
    <p:cSldViewPr snapToGrid="0">
      <p:cViewPr>
        <p:scale>
          <a:sx n="79" d="100"/>
          <a:sy n="79" d="100"/>
        </p:scale>
        <p:origin x="-906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96EEA-DCF4-4F8E-A288-F9AE0532962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2372F9-49F7-45C5-B03F-7B362A8EE1AD}">
      <dgm:prSet phldrT="[Текст]"/>
      <dgm:spPr/>
      <dgm:t>
        <a:bodyPr/>
        <a:lstStyle/>
        <a:p>
          <a:r>
            <a:rPr lang="uk-UA" dirty="0" smtClean="0"/>
            <a:t>Округлення</a:t>
          </a:r>
          <a:endParaRPr lang="ru-RU" dirty="0"/>
        </a:p>
      </dgm:t>
    </dgm:pt>
    <dgm:pt modelId="{B8935759-2F41-4AD8-97D2-17189B980DD4}" type="parTrans" cxnId="{F9E32FB5-0333-49A5-AD90-9DC1E31E29A2}">
      <dgm:prSet/>
      <dgm:spPr/>
      <dgm:t>
        <a:bodyPr/>
        <a:lstStyle/>
        <a:p>
          <a:endParaRPr lang="ru-RU"/>
        </a:p>
      </dgm:t>
    </dgm:pt>
    <dgm:pt modelId="{E5238242-1A35-4F5C-8BBD-3A01C2BCB1B9}" type="sibTrans" cxnId="{F9E32FB5-0333-49A5-AD90-9DC1E31E29A2}">
      <dgm:prSet/>
      <dgm:spPr/>
      <dgm:t>
        <a:bodyPr/>
        <a:lstStyle/>
        <a:p>
          <a:endParaRPr lang="ru-RU"/>
        </a:p>
      </dgm:t>
    </dgm:pt>
    <dgm:pt modelId="{0E51944D-7582-49CD-B178-8F8965C9672A}">
      <dgm:prSet phldrT="[Текст]" custT="1"/>
      <dgm:spPr/>
      <dgm:t>
        <a:bodyPr/>
        <a:lstStyle/>
        <a:p>
          <a:r>
            <a:rPr lang="uk-UA" sz="4000" dirty="0" smtClean="0"/>
            <a:t>з надлишком</a:t>
          </a:r>
          <a:endParaRPr lang="ru-RU" sz="4000" dirty="0"/>
        </a:p>
      </dgm:t>
    </dgm:pt>
    <dgm:pt modelId="{07A0D640-2768-4ACA-AC90-012CC499649A}" type="parTrans" cxnId="{4EB478D0-0F25-41B3-A3A5-9865138B4911}">
      <dgm:prSet/>
      <dgm:spPr/>
      <dgm:t>
        <a:bodyPr/>
        <a:lstStyle/>
        <a:p>
          <a:endParaRPr lang="ru-RU"/>
        </a:p>
      </dgm:t>
    </dgm:pt>
    <dgm:pt modelId="{19487F14-89E4-482E-9992-A3A1AC2F5000}" type="sibTrans" cxnId="{4EB478D0-0F25-41B3-A3A5-9865138B4911}">
      <dgm:prSet/>
      <dgm:spPr/>
      <dgm:t>
        <a:bodyPr/>
        <a:lstStyle/>
        <a:p>
          <a:endParaRPr lang="ru-RU"/>
        </a:p>
      </dgm:t>
    </dgm:pt>
    <dgm:pt modelId="{098B6728-F682-494E-8DF2-E3E3847AE01F}">
      <dgm:prSet phldrT="[Текст]" custT="1"/>
      <dgm:spPr/>
      <dgm:t>
        <a:bodyPr/>
        <a:lstStyle/>
        <a:p>
          <a:r>
            <a:rPr lang="uk-UA" sz="4000" dirty="0" smtClean="0"/>
            <a:t>з недостачею</a:t>
          </a:r>
          <a:endParaRPr lang="ru-RU" sz="4000" dirty="0"/>
        </a:p>
      </dgm:t>
    </dgm:pt>
    <dgm:pt modelId="{C6F3151D-AD09-4601-AAA3-0AC724BD998A}" type="parTrans" cxnId="{10E946B3-4950-4D5F-B34E-6D5D089DE7E3}">
      <dgm:prSet/>
      <dgm:spPr/>
      <dgm:t>
        <a:bodyPr/>
        <a:lstStyle/>
        <a:p>
          <a:endParaRPr lang="ru-RU"/>
        </a:p>
      </dgm:t>
    </dgm:pt>
    <dgm:pt modelId="{A85A2DB7-89A8-4389-B5B7-40AF4F76FF07}" type="sibTrans" cxnId="{10E946B3-4950-4D5F-B34E-6D5D089DE7E3}">
      <dgm:prSet/>
      <dgm:spPr/>
      <dgm:t>
        <a:bodyPr/>
        <a:lstStyle/>
        <a:p>
          <a:endParaRPr lang="ru-RU"/>
        </a:p>
      </dgm:t>
    </dgm:pt>
    <dgm:pt modelId="{4EFB2D16-4F7C-4EE8-AACD-042D9D7EDF0D}" type="pres">
      <dgm:prSet presAssocID="{06C96EEA-DCF4-4F8E-A288-F9AE053296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A29F7F6-C7BC-49DD-A343-493ED8415DD0}" type="pres">
      <dgm:prSet presAssocID="{342372F9-49F7-45C5-B03F-7B362A8EE1AD}" presName="hierRoot1" presStyleCnt="0">
        <dgm:presLayoutVars>
          <dgm:hierBranch val="init"/>
        </dgm:presLayoutVars>
      </dgm:prSet>
      <dgm:spPr/>
    </dgm:pt>
    <dgm:pt modelId="{D827C66E-4F2B-4AEA-9794-D6CDD770E856}" type="pres">
      <dgm:prSet presAssocID="{342372F9-49F7-45C5-B03F-7B362A8EE1AD}" presName="rootComposite1" presStyleCnt="0"/>
      <dgm:spPr/>
    </dgm:pt>
    <dgm:pt modelId="{B4B4BFCC-9C86-40A5-ADB3-C79FBD5F47BA}" type="pres">
      <dgm:prSet presAssocID="{342372F9-49F7-45C5-B03F-7B362A8EE1AD}" presName="rootText1" presStyleLbl="node0" presStyleIdx="0" presStyleCnt="1" custScaleX="187762" custLinFactNeighborX="-951" custLinFactNeighborY="-325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F91E26-7B5A-4789-93BF-7D47DD891EF5}" type="pres">
      <dgm:prSet presAssocID="{342372F9-49F7-45C5-B03F-7B362A8EE1A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FC331B3-7087-446B-90CE-2AD3805B52A8}" type="pres">
      <dgm:prSet presAssocID="{342372F9-49F7-45C5-B03F-7B362A8EE1AD}" presName="hierChild2" presStyleCnt="0"/>
      <dgm:spPr/>
    </dgm:pt>
    <dgm:pt modelId="{60EF4950-E0F4-465E-A3E3-805CCF627FA2}" type="pres">
      <dgm:prSet presAssocID="{07A0D640-2768-4ACA-AC90-012CC499649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C1133934-E834-45F2-9420-9AB64293DD22}" type="pres">
      <dgm:prSet presAssocID="{0E51944D-7582-49CD-B178-8F8965C9672A}" presName="hierRoot2" presStyleCnt="0">
        <dgm:presLayoutVars>
          <dgm:hierBranch val="init"/>
        </dgm:presLayoutVars>
      </dgm:prSet>
      <dgm:spPr/>
    </dgm:pt>
    <dgm:pt modelId="{C1068F4B-12CC-4E6B-8D8A-F5B555683C9A}" type="pres">
      <dgm:prSet presAssocID="{0E51944D-7582-49CD-B178-8F8965C9672A}" presName="rootComposite" presStyleCnt="0"/>
      <dgm:spPr/>
    </dgm:pt>
    <dgm:pt modelId="{181A95CE-60AA-4E60-AB1B-8D50C30A8455}" type="pres">
      <dgm:prSet presAssocID="{0E51944D-7582-49CD-B178-8F8965C9672A}" presName="rootText" presStyleLbl="node2" presStyleIdx="0" presStyleCnt="2" custScaleX="1611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9A98F3-2220-4937-9A54-31F05AC14C4F}" type="pres">
      <dgm:prSet presAssocID="{0E51944D-7582-49CD-B178-8F8965C9672A}" presName="rootConnector" presStyleLbl="node2" presStyleIdx="0" presStyleCnt="2"/>
      <dgm:spPr/>
      <dgm:t>
        <a:bodyPr/>
        <a:lstStyle/>
        <a:p>
          <a:endParaRPr lang="ru-RU"/>
        </a:p>
      </dgm:t>
    </dgm:pt>
    <dgm:pt modelId="{9AE7E06E-B2EC-4EED-868C-CFB8F4DAAE46}" type="pres">
      <dgm:prSet presAssocID="{0E51944D-7582-49CD-B178-8F8965C9672A}" presName="hierChild4" presStyleCnt="0"/>
      <dgm:spPr/>
    </dgm:pt>
    <dgm:pt modelId="{4FA88C39-7B41-4663-86C2-90748AF5FA31}" type="pres">
      <dgm:prSet presAssocID="{0E51944D-7582-49CD-B178-8F8965C9672A}" presName="hierChild5" presStyleCnt="0"/>
      <dgm:spPr/>
    </dgm:pt>
    <dgm:pt modelId="{AE1752FF-72BF-4DA6-8331-A82FAAEEE33E}" type="pres">
      <dgm:prSet presAssocID="{C6F3151D-AD09-4601-AAA3-0AC724BD998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C4344880-845F-4C20-9809-1F62E1D9C94A}" type="pres">
      <dgm:prSet presAssocID="{098B6728-F682-494E-8DF2-E3E3847AE01F}" presName="hierRoot2" presStyleCnt="0">
        <dgm:presLayoutVars>
          <dgm:hierBranch val="init"/>
        </dgm:presLayoutVars>
      </dgm:prSet>
      <dgm:spPr/>
    </dgm:pt>
    <dgm:pt modelId="{B8F8319E-F0D1-46FD-9F1F-C99C111DEA09}" type="pres">
      <dgm:prSet presAssocID="{098B6728-F682-494E-8DF2-E3E3847AE01F}" presName="rootComposite" presStyleCnt="0"/>
      <dgm:spPr/>
    </dgm:pt>
    <dgm:pt modelId="{0BEBCF96-B516-4073-8387-A7AB196BF708}" type="pres">
      <dgm:prSet presAssocID="{098B6728-F682-494E-8DF2-E3E3847AE01F}" presName="rootText" presStyleLbl="node2" presStyleIdx="1" presStyleCnt="2" custScaleX="1688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CF369D-252F-43BB-8941-50A3DB8C033E}" type="pres">
      <dgm:prSet presAssocID="{098B6728-F682-494E-8DF2-E3E3847AE01F}" presName="rootConnector" presStyleLbl="node2" presStyleIdx="1" presStyleCnt="2"/>
      <dgm:spPr/>
      <dgm:t>
        <a:bodyPr/>
        <a:lstStyle/>
        <a:p>
          <a:endParaRPr lang="ru-RU"/>
        </a:p>
      </dgm:t>
    </dgm:pt>
    <dgm:pt modelId="{5B52FA33-B4C0-4629-A213-171A7D950C75}" type="pres">
      <dgm:prSet presAssocID="{098B6728-F682-494E-8DF2-E3E3847AE01F}" presName="hierChild4" presStyleCnt="0"/>
      <dgm:spPr/>
    </dgm:pt>
    <dgm:pt modelId="{4606BA7B-5776-457C-AC66-1ED8E869B0FF}" type="pres">
      <dgm:prSet presAssocID="{098B6728-F682-494E-8DF2-E3E3847AE01F}" presName="hierChild5" presStyleCnt="0"/>
      <dgm:spPr/>
    </dgm:pt>
    <dgm:pt modelId="{37C37F95-33FC-428E-852B-4FD6E65D3679}" type="pres">
      <dgm:prSet presAssocID="{342372F9-49F7-45C5-B03F-7B362A8EE1AD}" presName="hierChild3" presStyleCnt="0"/>
      <dgm:spPr/>
    </dgm:pt>
  </dgm:ptLst>
  <dgm:cxnLst>
    <dgm:cxn modelId="{EBD847E5-C1C4-428F-AF80-859C94634B9C}" type="presOf" srcId="{06C96EEA-DCF4-4F8E-A288-F9AE05329626}" destId="{4EFB2D16-4F7C-4EE8-AACD-042D9D7EDF0D}" srcOrd="0" destOrd="0" presId="urn:microsoft.com/office/officeart/2005/8/layout/orgChart1"/>
    <dgm:cxn modelId="{2963E1D8-60EE-4DD5-A03A-ADA110F7431E}" type="presOf" srcId="{C6F3151D-AD09-4601-AAA3-0AC724BD998A}" destId="{AE1752FF-72BF-4DA6-8331-A82FAAEEE33E}" srcOrd="0" destOrd="0" presId="urn:microsoft.com/office/officeart/2005/8/layout/orgChart1"/>
    <dgm:cxn modelId="{6039A871-E04C-4F96-BA20-AAAD9F023AE7}" type="presOf" srcId="{0E51944D-7582-49CD-B178-8F8965C9672A}" destId="{181A95CE-60AA-4E60-AB1B-8D50C30A8455}" srcOrd="0" destOrd="0" presId="urn:microsoft.com/office/officeart/2005/8/layout/orgChart1"/>
    <dgm:cxn modelId="{F9E32FB5-0333-49A5-AD90-9DC1E31E29A2}" srcId="{06C96EEA-DCF4-4F8E-A288-F9AE05329626}" destId="{342372F9-49F7-45C5-B03F-7B362A8EE1AD}" srcOrd="0" destOrd="0" parTransId="{B8935759-2F41-4AD8-97D2-17189B980DD4}" sibTransId="{E5238242-1A35-4F5C-8BBD-3A01C2BCB1B9}"/>
    <dgm:cxn modelId="{749BB248-AA00-4BCE-8C8D-6E7A77315EF8}" type="presOf" srcId="{0E51944D-7582-49CD-B178-8F8965C9672A}" destId="{179A98F3-2220-4937-9A54-31F05AC14C4F}" srcOrd="1" destOrd="0" presId="urn:microsoft.com/office/officeart/2005/8/layout/orgChart1"/>
    <dgm:cxn modelId="{978B1341-0FD2-4F1F-84CA-DA37D86BCDF8}" type="presOf" srcId="{07A0D640-2768-4ACA-AC90-012CC499649A}" destId="{60EF4950-E0F4-465E-A3E3-805CCF627FA2}" srcOrd="0" destOrd="0" presId="urn:microsoft.com/office/officeart/2005/8/layout/orgChart1"/>
    <dgm:cxn modelId="{10E946B3-4950-4D5F-B34E-6D5D089DE7E3}" srcId="{342372F9-49F7-45C5-B03F-7B362A8EE1AD}" destId="{098B6728-F682-494E-8DF2-E3E3847AE01F}" srcOrd="1" destOrd="0" parTransId="{C6F3151D-AD09-4601-AAA3-0AC724BD998A}" sibTransId="{A85A2DB7-89A8-4389-B5B7-40AF4F76FF07}"/>
    <dgm:cxn modelId="{41D4365C-643D-4B3D-9F62-EAB6E5A2CDE3}" type="presOf" srcId="{098B6728-F682-494E-8DF2-E3E3847AE01F}" destId="{8FCF369D-252F-43BB-8941-50A3DB8C033E}" srcOrd="1" destOrd="0" presId="urn:microsoft.com/office/officeart/2005/8/layout/orgChart1"/>
    <dgm:cxn modelId="{38BC1DB4-0AE2-4478-AB49-57030267873E}" type="presOf" srcId="{342372F9-49F7-45C5-B03F-7B362A8EE1AD}" destId="{26F91E26-7B5A-4789-93BF-7D47DD891EF5}" srcOrd="1" destOrd="0" presId="urn:microsoft.com/office/officeart/2005/8/layout/orgChart1"/>
    <dgm:cxn modelId="{3FA6DFAF-389C-471A-B1C4-DF92BFDB8A8B}" type="presOf" srcId="{098B6728-F682-494E-8DF2-E3E3847AE01F}" destId="{0BEBCF96-B516-4073-8387-A7AB196BF708}" srcOrd="0" destOrd="0" presId="urn:microsoft.com/office/officeart/2005/8/layout/orgChart1"/>
    <dgm:cxn modelId="{9D0C98C6-634A-4B1C-8CC0-F65C51309C86}" type="presOf" srcId="{342372F9-49F7-45C5-B03F-7B362A8EE1AD}" destId="{B4B4BFCC-9C86-40A5-ADB3-C79FBD5F47BA}" srcOrd="0" destOrd="0" presId="urn:microsoft.com/office/officeart/2005/8/layout/orgChart1"/>
    <dgm:cxn modelId="{4EB478D0-0F25-41B3-A3A5-9865138B4911}" srcId="{342372F9-49F7-45C5-B03F-7B362A8EE1AD}" destId="{0E51944D-7582-49CD-B178-8F8965C9672A}" srcOrd="0" destOrd="0" parTransId="{07A0D640-2768-4ACA-AC90-012CC499649A}" sibTransId="{19487F14-89E4-482E-9992-A3A1AC2F5000}"/>
    <dgm:cxn modelId="{404D8623-A604-47AB-AF2F-63343DC4BC83}" type="presParOf" srcId="{4EFB2D16-4F7C-4EE8-AACD-042D9D7EDF0D}" destId="{2A29F7F6-C7BC-49DD-A343-493ED8415DD0}" srcOrd="0" destOrd="0" presId="urn:microsoft.com/office/officeart/2005/8/layout/orgChart1"/>
    <dgm:cxn modelId="{9A11CF44-B270-4797-912C-28A8E140E705}" type="presParOf" srcId="{2A29F7F6-C7BC-49DD-A343-493ED8415DD0}" destId="{D827C66E-4F2B-4AEA-9794-D6CDD770E856}" srcOrd="0" destOrd="0" presId="urn:microsoft.com/office/officeart/2005/8/layout/orgChart1"/>
    <dgm:cxn modelId="{6ACDE804-F725-43C7-814C-036E418A002E}" type="presParOf" srcId="{D827C66E-4F2B-4AEA-9794-D6CDD770E856}" destId="{B4B4BFCC-9C86-40A5-ADB3-C79FBD5F47BA}" srcOrd="0" destOrd="0" presId="urn:microsoft.com/office/officeart/2005/8/layout/orgChart1"/>
    <dgm:cxn modelId="{5A6EDFEF-74EA-4320-BB88-3419FCEACA27}" type="presParOf" srcId="{D827C66E-4F2B-4AEA-9794-D6CDD770E856}" destId="{26F91E26-7B5A-4789-93BF-7D47DD891EF5}" srcOrd="1" destOrd="0" presId="urn:microsoft.com/office/officeart/2005/8/layout/orgChart1"/>
    <dgm:cxn modelId="{852C2747-E9CF-4296-9C08-712D26C8598E}" type="presParOf" srcId="{2A29F7F6-C7BC-49DD-A343-493ED8415DD0}" destId="{0FC331B3-7087-446B-90CE-2AD3805B52A8}" srcOrd="1" destOrd="0" presId="urn:microsoft.com/office/officeart/2005/8/layout/orgChart1"/>
    <dgm:cxn modelId="{0AE985ED-3FE8-4174-ADE8-25DC6C9EB3E2}" type="presParOf" srcId="{0FC331B3-7087-446B-90CE-2AD3805B52A8}" destId="{60EF4950-E0F4-465E-A3E3-805CCF627FA2}" srcOrd="0" destOrd="0" presId="urn:microsoft.com/office/officeart/2005/8/layout/orgChart1"/>
    <dgm:cxn modelId="{E4476BAB-F490-4E4D-815C-EE696B9BEE2E}" type="presParOf" srcId="{0FC331B3-7087-446B-90CE-2AD3805B52A8}" destId="{C1133934-E834-45F2-9420-9AB64293DD22}" srcOrd="1" destOrd="0" presId="urn:microsoft.com/office/officeart/2005/8/layout/orgChart1"/>
    <dgm:cxn modelId="{5E288C91-F334-49F6-A6DE-E148C97B8ADC}" type="presParOf" srcId="{C1133934-E834-45F2-9420-9AB64293DD22}" destId="{C1068F4B-12CC-4E6B-8D8A-F5B555683C9A}" srcOrd="0" destOrd="0" presId="urn:microsoft.com/office/officeart/2005/8/layout/orgChart1"/>
    <dgm:cxn modelId="{5CB14DFF-02D6-47F5-90B4-9B9517879614}" type="presParOf" srcId="{C1068F4B-12CC-4E6B-8D8A-F5B555683C9A}" destId="{181A95CE-60AA-4E60-AB1B-8D50C30A8455}" srcOrd="0" destOrd="0" presId="urn:microsoft.com/office/officeart/2005/8/layout/orgChart1"/>
    <dgm:cxn modelId="{E11B4C62-80C7-4160-A16C-E84453741C04}" type="presParOf" srcId="{C1068F4B-12CC-4E6B-8D8A-F5B555683C9A}" destId="{179A98F3-2220-4937-9A54-31F05AC14C4F}" srcOrd="1" destOrd="0" presId="urn:microsoft.com/office/officeart/2005/8/layout/orgChart1"/>
    <dgm:cxn modelId="{78DF734C-1B7D-44B8-BD24-A8658CD02EAA}" type="presParOf" srcId="{C1133934-E834-45F2-9420-9AB64293DD22}" destId="{9AE7E06E-B2EC-4EED-868C-CFB8F4DAAE46}" srcOrd="1" destOrd="0" presId="urn:microsoft.com/office/officeart/2005/8/layout/orgChart1"/>
    <dgm:cxn modelId="{1C0EB984-F315-4164-9122-AD3695FFA8EB}" type="presParOf" srcId="{C1133934-E834-45F2-9420-9AB64293DD22}" destId="{4FA88C39-7B41-4663-86C2-90748AF5FA31}" srcOrd="2" destOrd="0" presId="urn:microsoft.com/office/officeart/2005/8/layout/orgChart1"/>
    <dgm:cxn modelId="{80FFF955-9F45-4D4C-993C-5E46A5821269}" type="presParOf" srcId="{0FC331B3-7087-446B-90CE-2AD3805B52A8}" destId="{AE1752FF-72BF-4DA6-8331-A82FAAEEE33E}" srcOrd="2" destOrd="0" presId="urn:microsoft.com/office/officeart/2005/8/layout/orgChart1"/>
    <dgm:cxn modelId="{ECBF7B31-061A-4C77-A806-6751B7C1C2F7}" type="presParOf" srcId="{0FC331B3-7087-446B-90CE-2AD3805B52A8}" destId="{C4344880-845F-4C20-9809-1F62E1D9C94A}" srcOrd="3" destOrd="0" presId="urn:microsoft.com/office/officeart/2005/8/layout/orgChart1"/>
    <dgm:cxn modelId="{8E2C8E32-6E49-4CB5-8E00-90401244993C}" type="presParOf" srcId="{C4344880-845F-4C20-9809-1F62E1D9C94A}" destId="{B8F8319E-F0D1-46FD-9F1F-C99C111DEA09}" srcOrd="0" destOrd="0" presId="urn:microsoft.com/office/officeart/2005/8/layout/orgChart1"/>
    <dgm:cxn modelId="{44EE2735-058A-4022-8039-5F71CAB58CE2}" type="presParOf" srcId="{B8F8319E-F0D1-46FD-9F1F-C99C111DEA09}" destId="{0BEBCF96-B516-4073-8387-A7AB196BF708}" srcOrd="0" destOrd="0" presId="urn:microsoft.com/office/officeart/2005/8/layout/orgChart1"/>
    <dgm:cxn modelId="{3CAA18E3-3721-4D19-9DC0-FFC91FAE312D}" type="presParOf" srcId="{B8F8319E-F0D1-46FD-9F1F-C99C111DEA09}" destId="{8FCF369D-252F-43BB-8941-50A3DB8C033E}" srcOrd="1" destOrd="0" presId="urn:microsoft.com/office/officeart/2005/8/layout/orgChart1"/>
    <dgm:cxn modelId="{96230856-8D53-4BD2-B05D-45586CBEE720}" type="presParOf" srcId="{C4344880-845F-4C20-9809-1F62E1D9C94A}" destId="{5B52FA33-B4C0-4629-A213-171A7D950C75}" srcOrd="1" destOrd="0" presId="urn:microsoft.com/office/officeart/2005/8/layout/orgChart1"/>
    <dgm:cxn modelId="{C1C1F73D-5C53-445F-996B-4BFD59A6C58D}" type="presParOf" srcId="{C4344880-845F-4C20-9809-1F62E1D9C94A}" destId="{4606BA7B-5776-457C-AC66-1ED8E869B0FF}" srcOrd="2" destOrd="0" presId="urn:microsoft.com/office/officeart/2005/8/layout/orgChart1"/>
    <dgm:cxn modelId="{DA2730EC-F33C-4607-84A3-421CB6C366D5}" type="presParOf" srcId="{2A29F7F6-C7BC-49DD-A343-493ED8415DD0}" destId="{37C37F95-33FC-428E-852B-4FD6E65D36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A46C8-81B6-4B0E-9679-9D325E5F3BC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9FB3A8-2E06-47D2-92CF-B865C0EA35B8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>
              <a:solidFill>
                <a:schemeClr val="accent4">
                  <a:lumMod val="50000"/>
                </a:schemeClr>
              </a:solidFill>
            </a:rPr>
            <a:t>Математика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F509A69B-0782-499A-9468-C16B8BB9DD9D}" type="parTrans" cxnId="{F733A35B-A21E-4B00-8EB6-C724B25A9AFF}">
      <dgm:prSet/>
      <dgm:spPr/>
      <dgm:t>
        <a:bodyPr/>
        <a:lstStyle/>
        <a:p>
          <a:endParaRPr lang="ru-RU"/>
        </a:p>
      </dgm:t>
    </dgm:pt>
    <dgm:pt modelId="{96147B61-04C4-4CD7-8898-B7BD88F1C4B2}" type="sibTrans" cxnId="{F733A35B-A21E-4B00-8EB6-C724B25A9AFF}">
      <dgm:prSet/>
      <dgm:spPr/>
      <dgm:t>
        <a:bodyPr/>
        <a:lstStyle/>
        <a:p>
          <a:endParaRPr lang="ru-RU"/>
        </a:p>
      </dgm:t>
    </dgm:pt>
    <dgm:pt modelId="{A689F626-A135-4577-9A0D-2E68C4F780E6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>
              <a:solidFill>
                <a:schemeClr val="accent4">
                  <a:lumMod val="50000"/>
                </a:schemeClr>
              </a:solidFill>
            </a:rPr>
            <a:t>Фізика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8C64825B-3BC7-4EEC-A55E-8815975C9F18}" type="parTrans" cxnId="{B2F177A9-1EF0-401F-AE51-AE86468F48C1}">
      <dgm:prSet/>
      <dgm:spPr/>
      <dgm:t>
        <a:bodyPr/>
        <a:lstStyle/>
        <a:p>
          <a:endParaRPr lang="ru-RU"/>
        </a:p>
      </dgm:t>
    </dgm:pt>
    <dgm:pt modelId="{DB9D6071-150F-43C9-B7C0-241BB428A22C}" type="sibTrans" cxnId="{B2F177A9-1EF0-401F-AE51-AE86468F48C1}">
      <dgm:prSet/>
      <dgm:spPr/>
      <dgm:t>
        <a:bodyPr/>
        <a:lstStyle/>
        <a:p>
          <a:endParaRPr lang="ru-RU"/>
        </a:p>
      </dgm:t>
    </dgm:pt>
    <dgm:pt modelId="{52DAB400-FEF2-406C-83E7-816B9CEABDE1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>
              <a:solidFill>
                <a:schemeClr val="accent4">
                  <a:lumMod val="50000"/>
                </a:schemeClr>
              </a:solidFill>
            </a:rPr>
            <a:t>Інформатика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6E2C13AE-626C-4554-959B-2AC47B69E92A}" type="parTrans" cxnId="{9363BAEE-C6A4-4E74-96FB-73718418A9F0}">
      <dgm:prSet/>
      <dgm:spPr/>
      <dgm:t>
        <a:bodyPr/>
        <a:lstStyle/>
        <a:p>
          <a:endParaRPr lang="ru-RU"/>
        </a:p>
      </dgm:t>
    </dgm:pt>
    <dgm:pt modelId="{4A78CDD1-FE9B-462B-88EE-16145F418551}" type="sibTrans" cxnId="{9363BAEE-C6A4-4E74-96FB-73718418A9F0}">
      <dgm:prSet/>
      <dgm:spPr/>
      <dgm:t>
        <a:bodyPr/>
        <a:lstStyle/>
        <a:p>
          <a:endParaRPr lang="ru-RU"/>
        </a:p>
      </dgm:t>
    </dgm:pt>
    <dgm:pt modelId="{9AD62C64-4A97-4BC2-812C-004C567F4359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>
              <a:solidFill>
                <a:schemeClr val="accent4">
                  <a:lumMod val="50000"/>
                </a:schemeClr>
              </a:solidFill>
            </a:rPr>
            <a:t>Біологія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F3BBD3BE-CBAD-4F38-8595-27B1432D23F3}" type="parTrans" cxnId="{8563BB04-18E8-4A71-B51C-883F71EB92D8}">
      <dgm:prSet/>
      <dgm:spPr/>
      <dgm:t>
        <a:bodyPr/>
        <a:lstStyle/>
        <a:p>
          <a:endParaRPr lang="ru-RU"/>
        </a:p>
      </dgm:t>
    </dgm:pt>
    <dgm:pt modelId="{6331C9E3-20D7-4C58-8DF8-C123C1FCB0A9}" type="sibTrans" cxnId="{8563BB04-18E8-4A71-B51C-883F71EB92D8}">
      <dgm:prSet/>
      <dgm:spPr/>
      <dgm:t>
        <a:bodyPr/>
        <a:lstStyle/>
        <a:p>
          <a:endParaRPr lang="ru-RU"/>
        </a:p>
      </dgm:t>
    </dgm:pt>
    <dgm:pt modelId="{88D43C91-901A-4080-9A7C-8B6098B1C998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>
              <a:solidFill>
                <a:schemeClr val="accent4">
                  <a:lumMod val="50000"/>
                </a:schemeClr>
              </a:solidFill>
            </a:rPr>
            <a:t>Хімія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B55321F1-7CAF-4EC1-8B91-48A268EBA0F9}" type="parTrans" cxnId="{62146DBB-B5CA-4B4D-92CA-C7B5508EE76A}">
      <dgm:prSet/>
      <dgm:spPr/>
      <dgm:t>
        <a:bodyPr/>
        <a:lstStyle/>
        <a:p>
          <a:endParaRPr lang="ru-RU"/>
        </a:p>
      </dgm:t>
    </dgm:pt>
    <dgm:pt modelId="{66813BC3-634C-40F2-AC80-4DD412617D7C}" type="sibTrans" cxnId="{62146DBB-B5CA-4B4D-92CA-C7B5508EE76A}">
      <dgm:prSet/>
      <dgm:spPr/>
      <dgm:t>
        <a:bodyPr/>
        <a:lstStyle/>
        <a:p>
          <a:endParaRPr lang="ru-RU"/>
        </a:p>
      </dgm:t>
    </dgm:pt>
    <dgm:pt modelId="{489DF9A7-9491-42B2-92C0-6C2DBAEBE271}" type="pres">
      <dgm:prSet presAssocID="{201A46C8-81B6-4B0E-9679-9D325E5F3B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67D891-723D-4B65-BEAD-911DFBC58F4A}" type="pres">
      <dgm:prSet presAssocID="{2E9FB3A8-2E06-47D2-92CF-B865C0EA35B8}" presName="node" presStyleLbl="node1" presStyleIdx="0" presStyleCnt="5" custScaleX="65296" custScaleY="29300" custLinFactNeighborX="-13502" custLinFactNeighborY="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CA627-F6D2-4AFA-AE23-3173F0D48CAF}" type="pres">
      <dgm:prSet presAssocID="{96147B61-04C4-4CD7-8898-B7BD88F1C4B2}" presName="sibTrans" presStyleCnt="0"/>
      <dgm:spPr/>
    </dgm:pt>
    <dgm:pt modelId="{3435BDE3-8D8F-40ED-9E36-FEF006CB9ADF}" type="pres">
      <dgm:prSet presAssocID="{A689F626-A135-4577-9A0D-2E68C4F780E6}" presName="node" presStyleLbl="node1" presStyleIdx="1" presStyleCnt="5" custScaleX="37149" custScaleY="31549" custLinFactNeighborX="-39087" custLinFactNeighborY="50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5C135-429A-4F26-B690-9C71D2978AB7}" type="pres">
      <dgm:prSet presAssocID="{DB9D6071-150F-43C9-B7C0-241BB428A22C}" presName="sibTrans" presStyleCnt="0"/>
      <dgm:spPr/>
    </dgm:pt>
    <dgm:pt modelId="{99BABE9A-4A74-4FDC-9A75-B01C6C7A68B8}" type="pres">
      <dgm:prSet presAssocID="{52DAB400-FEF2-406C-83E7-816B9CEABDE1}" presName="node" presStyleLbl="node1" presStyleIdx="2" presStyleCnt="5" custScaleX="60084" custScaleY="28027" custLinFactNeighborX="60737" custLinFactNeighborY="-40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354C2-9D16-4759-BE8C-10A7490AF535}" type="pres">
      <dgm:prSet presAssocID="{4A78CDD1-FE9B-462B-88EE-16145F418551}" presName="sibTrans" presStyleCnt="0"/>
      <dgm:spPr/>
    </dgm:pt>
    <dgm:pt modelId="{DC991892-75D1-4A64-9309-762D9A3AB0C6}" type="pres">
      <dgm:prSet presAssocID="{9AD62C64-4A97-4BC2-812C-004C567F4359}" presName="node" presStyleLbl="node1" presStyleIdx="3" presStyleCnt="5" custScaleX="44823" custScaleY="30166" custLinFactNeighborX="-98011" custLinFactNeighborY="2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72279-97BA-49D7-9617-D126D91A63DD}" type="pres">
      <dgm:prSet presAssocID="{6331C9E3-20D7-4C58-8DF8-C123C1FCB0A9}" presName="sibTrans" presStyleCnt="0"/>
      <dgm:spPr/>
    </dgm:pt>
    <dgm:pt modelId="{2BEE33BE-6330-460C-864F-01CA4D45FDEA}" type="pres">
      <dgm:prSet presAssocID="{88D43C91-901A-4080-9A7C-8B6098B1C998}" presName="node" presStyleLbl="node1" presStyleIdx="4" presStyleCnt="5" custScaleX="45124" custScaleY="30424" custLinFactNeighborX="48012" custLinFactNeighborY="-42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0C5830-CCBE-4147-A51C-A1C27B75DDE8}" type="presOf" srcId="{88D43C91-901A-4080-9A7C-8B6098B1C998}" destId="{2BEE33BE-6330-460C-864F-01CA4D45FDEA}" srcOrd="0" destOrd="0" presId="urn:microsoft.com/office/officeart/2005/8/layout/default"/>
    <dgm:cxn modelId="{7CB40BD5-3B47-46E3-A33D-BB0EE8527132}" type="presOf" srcId="{2E9FB3A8-2E06-47D2-92CF-B865C0EA35B8}" destId="{D067D891-723D-4B65-BEAD-911DFBC58F4A}" srcOrd="0" destOrd="0" presId="urn:microsoft.com/office/officeart/2005/8/layout/default"/>
    <dgm:cxn modelId="{F733A35B-A21E-4B00-8EB6-C724B25A9AFF}" srcId="{201A46C8-81B6-4B0E-9679-9D325E5F3BC9}" destId="{2E9FB3A8-2E06-47D2-92CF-B865C0EA35B8}" srcOrd="0" destOrd="0" parTransId="{F509A69B-0782-499A-9468-C16B8BB9DD9D}" sibTransId="{96147B61-04C4-4CD7-8898-B7BD88F1C4B2}"/>
    <dgm:cxn modelId="{E1ED06C1-1D10-459D-AAF5-2B0558643B45}" type="presOf" srcId="{A689F626-A135-4577-9A0D-2E68C4F780E6}" destId="{3435BDE3-8D8F-40ED-9E36-FEF006CB9ADF}" srcOrd="0" destOrd="0" presId="urn:microsoft.com/office/officeart/2005/8/layout/default"/>
    <dgm:cxn modelId="{DA37AEB1-A67E-44AD-864D-28C09458B459}" type="presOf" srcId="{9AD62C64-4A97-4BC2-812C-004C567F4359}" destId="{DC991892-75D1-4A64-9309-762D9A3AB0C6}" srcOrd="0" destOrd="0" presId="urn:microsoft.com/office/officeart/2005/8/layout/default"/>
    <dgm:cxn modelId="{B2F177A9-1EF0-401F-AE51-AE86468F48C1}" srcId="{201A46C8-81B6-4B0E-9679-9D325E5F3BC9}" destId="{A689F626-A135-4577-9A0D-2E68C4F780E6}" srcOrd="1" destOrd="0" parTransId="{8C64825B-3BC7-4EEC-A55E-8815975C9F18}" sibTransId="{DB9D6071-150F-43C9-B7C0-241BB428A22C}"/>
    <dgm:cxn modelId="{9363BAEE-C6A4-4E74-96FB-73718418A9F0}" srcId="{201A46C8-81B6-4B0E-9679-9D325E5F3BC9}" destId="{52DAB400-FEF2-406C-83E7-816B9CEABDE1}" srcOrd="2" destOrd="0" parTransId="{6E2C13AE-626C-4554-959B-2AC47B69E92A}" sibTransId="{4A78CDD1-FE9B-462B-88EE-16145F418551}"/>
    <dgm:cxn modelId="{E92CC4DD-B78C-4D64-929E-D8C5AFCC453C}" type="presOf" srcId="{52DAB400-FEF2-406C-83E7-816B9CEABDE1}" destId="{99BABE9A-4A74-4FDC-9A75-B01C6C7A68B8}" srcOrd="0" destOrd="0" presId="urn:microsoft.com/office/officeart/2005/8/layout/default"/>
    <dgm:cxn modelId="{F8D43A53-32BE-4711-8E78-4EF4D05FCD7D}" type="presOf" srcId="{201A46C8-81B6-4B0E-9679-9D325E5F3BC9}" destId="{489DF9A7-9491-42B2-92C0-6C2DBAEBE271}" srcOrd="0" destOrd="0" presId="urn:microsoft.com/office/officeart/2005/8/layout/default"/>
    <dgm:cxn modelId="{8563BB04-18E8-4A71-B51C-883F71EB92D8}" srcId="{201A46C8-81B6-4B0E-9679-9D325E5F3BC9}" destId="{9AD62C64-4A97-4BC2-812C-004C567F4359}" srcOrd="3" destOrd="0" parTransId="{F3BBD3BE-CBAD-4F38-8595-27B1432D23F3}" sibTransId="{6331C9E3-20D7-4C58-8DF8-C123C1FCB0A9}"/>
    <dgm:cxn modelId="{62146DBB-B5CA-4B4D-92CA-C7B5508EE76A}" srcId="{201A46C8-81B6-4B0E-9679-9D325E5F3BC9}" destId="{88D43C91-901A-4080-9A7C-8B6098B1C998}" srcOrd="4" destOrd="0" parTransId="{B55321F1-7CAF-4EC1-8B91-48A268EBA0F9}" sibTransId="{66813BC3-634C-40F2-AC80-4DD412617D7C}"/>
    <dgm:cxn modelId="{D5CDD1AA-EB42-4437-9319-C8A28F714536}" type="presParOf" srcId="{489DF9A7-9491-42B2-92C0-6C2DBAEBE271}" destId="{D067D891-723D-4B65-BEAD-911DFBC58F4A}" srcOrd="0" destOrd="0" presId="urn:microsoft.com/office/officeart/2005/8/layout/default"/>
    <dgm:cxn modelId="{2356B080-0F57-4FB8-BC88-13E43F723218}" type="presParOf" srcId="{489DF9A7-9491-42B2-92C0-6C2DBAEBE271}" destId="{80DCA627-F6D2-4AFA-AE23-3173F0D48CAF}" srcOrd="1" destOrd="0" presId="urn:microsoft.com/office/officeart/2005/8/layout/default"/>
    <dgm:cxn modelId="{14AD8231-E387-41B5-BEFD-FB4ECB0C8118}" type="presParOf" srcId="{489DF9A7-9491-42B2-92C0-6C2DBAEBE271}" destId="{3435BDE3-8D8F-40ED-9E36-FEF006CB9ADF}" srcOrd="2" destOrd="0" presId="urn:microsoft.com/office/officeart/2005/8/layout/default"/>
    <dgm:cxn modelId="{7804D96C-C63F-4894-BCC0-3A55502F0ADF}" type="presParOf" srcId="{489DF9A7-9491-42B2-92C0-6C2DBAEBE271}" destId="{5165C135-429A-4F26-B690-9C71D2978AB7}" srcOrd="3" destOrd="0" presId="urn:microsoft.com/office/officeart/2005/8/layout/default"/>
    <dgm:cxn modelId="{B5446B89-F5E9-4F97-A90C-B4D2D7F68B03}" type="presParOf" srcId="{489DF9A7-9491-42B2-92C0-6C2DBAEBE271}" destId="{99BABE9A-4A74-4FDC-9A75-B01C6C7A68B8}" srcOrd="4" destOrd="0" presId="urn:microsoft.com/office/officeart/2005/8/layout/default"/>
    <dgm:cxn modelId="{2F4DAA9D-046F-49CA-ABF2-CA37EF1DEF0C}" type="presParOf" srcId="{489DF9A7-9491-42B2-92C0-6C2DBAEBE271}" destId="{7B1354C2-9D16-4759-BE8C-10A7490AF535}" srcOrd="5" destOrd="0" presId="urn:microsoft.com/office/officeart/2005/8/layout/default"/>
    <dgm:cxn modelId="{E601FFB4-8935-4A32-8926-66507F0C2F17}" type="presParOf" srcId="{489DF9A7-9491-42B2-92C0-6C2DBAEBE271}" destId="{DC991892-75D1-4A64-9309-762D9A3AB0C6}" srcOrd="6" destOrd="0" presId="urn:microsoft.com/office/officeart/2005/8/layout/default"/>
    <dgm:cxn modelId="{24CF8E29-4F2C-42AE-B809-7530F8AC8823}" type="presParOf" srcId="{489DF9A7-9491-42B2-92C0-6C2DBAEBE271}" destId="{E7372279-97BA-49D7-9617-D126D91A63DD}" srcOrd="7" destOrd="0" presId="urn:microsoft.com/office/officeart/2005/8/layout/default"/>
    <dgm:cxn modelId="{506D363C-A74B-427C-A2D9-0352ACF2FF30}" type="presParOf" srcId="{489DF9A7-9491-42B2-92C0-6C2DBAEBE271}" destId="{2BEE33BE-6330-460C-864F-01CA4D45FDE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752FF-72BF-4DA6-8331-A82FAAEEE33E}">
      <dsp:nvSpPr>
        <dsp:cNvPr id="0" name=""/>
        <dsp:cNvSpPr/>
      </dsp:nvSpPr>
      <dsp:spPr>
        <a:xfrm>
          <a:off x="5159165" y="1364002"/>
          <a:ext cx="2509819" cy="574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077"/>
              </a:lnTo>
              <a:lnTo>
                <a:pt x="2509819" y="288077"/>
              </a:lnTo>
              <a:lnTo>
                <a:pt x="2509819" y="574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F4950-E0F4-465E-A3E3-805CCF627FA2}">
      <dsp:nvSpPr>
        <dsp:cNvPr id="0" name=""/>
        <dsp:cNvSpPr/>
      </dsp:nvSpPr>
      <dsp:spPr>
        <a:xfrm>
          <a:off x="2595590" y="1364002"/>
          <a:ext cx="2563574" cy="574518"/>
        </a:xfrm>
        <a:custGeom>
          <a:avLst/>
          <a:gdLst/>
          <a:ahLst/>
          <a:cxnLst/>
          <a:rect l="0" t="0" r="0" b="0"/>
          <a:pathLst>
            <a:path>
              <a:moveTo>
                <a:pt x="2563574" y="0"/>
              </a:moveTo>
              <a:lnTo>
                <a:pt x="2563574" y="288077"/>
              </a:lnTo>
              <a:lnTo>
                <a:pt x="0" y="288077"/>
              </a:lnTo>
              <a:lnTo>
                <a:pt x="0" y="574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4BFCC-9C86-40A5-ADB3-C79FBD5F47BA}">
      <dsp:nvSpPr>
        <dsp:cNvPr id="0" name=""/>
        <dsp:cNvSpPr/>
      </dsp:nvSpPr>
      <dsp:spPr>
        <a:xfrm>
          <a:off x="2598086" y="0"/>
          <a:ext cx="5122156" cy="1364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Округлення</a:t>
          </a:r>
          <a:endParaRPr lang="ru-RU" sz="6500" kern="1200" dirty="0"/>
        </a:p>
      </dsp:txBody>
      <dsp:txXfrm>
        <a:off x="2598086" y="0"/>
        <a:ext cx="5122156" cy="1364002"/>
      </dsp:txXfrm>
    </dsp:sp>
    <dsp:sp modelId="{181A95CE-60AA-4E60-AB1B-8D50C30A8455}">
      <dsp:nvSpPr>
        <dsp:cNvPr id="0" name=""/>
        <dsp:cNvSpPr/>
      </dsp:nvSpPr>
      <dsp:spPr>
        <a:xfrm>
          <a:off x="398155" y="1938521"/>
          <a:ext cx="4394870" cy="1364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з надлишком</a:t>
          </a:r>
          <a:endParaRPr lang="ru-RU" sz="4000" kern="1200" dirty="0"/>
        </a:p>
      </dsp:txBody>
      <dsp:txXfrm>
        <a:off x="398155" y="1938521"/>
        <a:ext cx="4394870" cy="1364002"/>
      </dsp:txXfrm>
    </dsp:sp>
    <dsp:sp modelId="{0BEBCF96-B516-4073-8387-A7AB196BF708}">
      <dsp:nvSpPr>
        <dsp:cNvPr id="0" name=""/>
        <dsp:cNvSpPr/>
      </dsp:nvSpPr>
      <dsp:spPr>
        <a:xfrm>
          <a:off x="5365907" y="1938521"/>
          <a:ext cx="4606154" cy="1364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з недостачею</a:t>
          </a:r>
          <a:endParaRPr lang="ru-RU" sz="4000" kern="1200" dirty="0"/>
        </a:p>
      </dsp:txBody>
      <dsp:txXfrm>
        <a:off x="5365907" y="1938521"/>
        <a:ext cx="4606154" cy="1364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7D891-723D-4B65-BEAD-911DFBC58F4A}">
      <dsp:nvSpPr>
        <dsp:cNvPr id="0" name=""/>
        <dsp:cNvSpPr/>
      </dsp:nvSpPr>
      <dsp:spPr>
        <a:xfrm>
          <a:off x="195773" y="255708"/>
          <a:ext cx="3523550" cy="9486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chemeClr val="accent4">
                  <a:lumMod val="50000"/>
                </a:schemeClr>
              </a:solidFill>
            </a:rPr>
            <a:t>Математика</a:t>
          </a:r>
          <a:endParaRPr lang="ru-RU" sz="4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95773" y="255708"/>
        <a:ext cx="3523550" cy="948664"/>
      </dsp:txXfrm>
    </dsp:sp>
    <dsp:sp modelId="{3435BDE3-8D8F-40ED-9E36-FEF006CB9ADF}">
      <dsp:nvSpPr>
        <dsp:cNvPr id="0" name=""/>
        <dsp:cNvSpPr/>
      </dsp:nvSpPr>
      <dsp:spPr>
        <a:xfrm>
          <a:off x="2878314" y="1634138"/>
          <a:ext cx="2004661" cy="102148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chemeClr val="accent4">
                  <a:lumMod val="50000"/>
                </a:schemeClr>
              </a:solidFill>
            </a:rPr>
            <a:t>Фізика</a:t>
          </a:r>
          <a:endParaRPr lang="ru-RU" sz="4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878314" y="1634138"/>
        <a:ext cx="2004661" cy="1021482"/>
      </dsp:txXfrm>
    </dsp:sp>
    <dsp:sp modelId="{99BABE9A-4A74-4FDC-9A75-B01C6C7A68B8}">
      <dsp:nvSpPr>
        <dsp:cNvPr id="0" name=""/>
        <dsp:cNvSpPr/>
      </dsp:nvSpPr>
      <dsp:spPr>
        <a:xfrm>
          <a:off x="4135484" y="281373"/>
          <a:ext cx="3242296" cy="90744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chemeClr val="accent4">
                  <a:lumMod val="50000"/>
                </a:schemeClr>
              </a:solidFill>
            </a:rPr>
            <a:t>Інформатика</a:t>
          </a:r>
          <a:endParaRPr lang="ru-RU" sz="4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135484" y="281373"/>
        <a:ext cx="3242296" cy="907448"/>
      </dsp:txXfrm>
    </dsp:sp>
    <dsp:sp modelId="{DC991892-75D1-4A64-9309-762D9A3AB0C6}">
      <dsp:nvSpPr>
        <dsp:cNvPr id="0" name=""/>
        <dsp:cNvSpPr/>
      </dsp:nvSpPr>
      <dsp:spPr>
        <a:xfrm>
          <a:off x="0" y="1658540"/>
          <a:ext cx="2418771" cy="97670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chemeClr val="accent4">
                  <a:lumMod val="50000"/>
                </a:schemeClr>
              </a:solidFill>
            </a:rPr>
            <a:t>Біологія</a:t>
          </a:r>
          <a:endParaRPr lang="ru-RU" sz="4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0" y="1658540"/>
        <a:ext cx="2418771" cy="976703"/>
      </dsp:txXfrm>
    </dsp:sp>
    <dsp:sp modelId="{2BEE33BE-6330-460C-864F-01CA4D45FDEA}">
      <dsp:nvSpPr>
        <dsp:cNvPr id="0" name=""/>
        <dsp:cNvSpPr/>
      </dsp:nvSpPr>
      <dsp:spPr>
        <a:xfrm>
          <a:off x="5331648" y="1711693"/>
          <a:ext cx="2435014" cy="98505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chemeClr val="accent4">
                  <a:lumMod val="50000"/>
                </a:schemeClr>
              </a:solidFill>
            </a:rPr>
            <a:t>Хімія</a:t>
          </a:r>
          <a:endParaRPr lang="ru-RU" sz="4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331648" y="1711693"/>
        <a:ext cx="2435014" cy="985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FA530-A040-4A73-8695-0E6E9A27CBA3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DC35E-ADD3-4873-B272-6FA0E9AE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72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4" name="Google Shape;9714;g9eef0a043f_0_8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5" name="Google Shape;9715;g9eef0a043f_0_8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54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310eb073a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310eb073a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84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3cb898b5d_0_1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3cb898b5d_0_1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29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3cb898b5d_0_1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3cb898b5d_0_1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7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3cb898b5d_0_1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3cb898b5d_0_1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47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63cb898b5d_0_1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63cb898b5d_0_1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65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47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b421953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b421953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98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8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7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46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951588" y="1790836"/>
            <a:ext cx="10281200" cy="4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600"/>
            </a:lvl1pPr>
            <a:lvl2pPr marL="1219170" lvl="1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3047924" lvl="4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3657509" lvl="5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4267093" lvl="6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4876678" lvl="7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5486263" lvl="8" indent="-431789" rtl="0">
              <a:spcBef>
                <a:spcPts val="2133"/>
              </a:spcBef>
              <a:spcAft>
                <a:spcPts val="2133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575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Google Shape;296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19"/>
          <p:cNvSpPr txBox="1">
            <a:spLocks noGrp="1"/>
          </p:cNvSpPr>
          <p:nvPr>
            <p:ph type="subTitle" idx="1"/>
          </p:nvPr>
        </p:nvSpPr>
        <p:spPr>
          <a:xfrm>
            <a:off x="1978000" y="2279348"/>
            <a:ext cx="5145200" cy="6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grpSp>
        <p:nvGrpSpPr>
          <p:cNvPr id="2963" name="Google Shape;2963;p19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2964" name="Google Shape;2964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5" name="Google Shape;2975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4" name="Google Shape;3074;p19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3075" name="Google Shape;3075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185" name="Google Shape;3185;p19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6" name="Google Shape;3186;p19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  <p:sp>
        <p:nvSpPr>
          <p:cNvPr id="3187" name="Google Shape;3187;p19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188" name="Google Shape;3188;p19"/>
          <p:cNvSpPr txBox="1">
            <a:spLocks noGrp="1"/>
          </p:cNvSpPr>
          <p:nvPr>
            <p:ph type="subTitle" idx="2"/>
          </p:nvPr>
        </p:nvSpPr>
        <p:spPr>
          <a:xfrm>
            <a:off x="1978000" y="2735493"/>
            <a:ext cx="8236000" cy="2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414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5"/>
          <p:cNvSpPr txBox="1">
            <a:spLocks noGrp="1"/>
          </p:cNvSpPr>
          <p:nvPr>
            <p:ph type="title"/>
          </p:nvPr>
        </p:nvSpPr>
        <p:spPr>
          <a:xfrm>
            <a:off x="774552" y="1674017"/>
            <a:ext cx="5864400" cy="2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29" name="Google Shape;2129;p15"/>
          <p:cNvSpPr txBox="1">
            <a:spLocks noGrp="1"/>
          </p:cNvSpPr>
          <p:nvPr>
            <p:ph type="body" idx="1"/>
          </p:nvPr>
        </p:nvSpPr>
        <p:spPr>
          <a:xfrm>
            <a:off x="1239552" y="4264784"/>
            <a:ext cx="4934400" cy="12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30" name="Google Shape;2130;p15"/>
          <p:cNvGrpSpPr/>
          <p:nvPr/>
        </p:nvGrpSpPr>
        <p:grpSpPr>
          <a:xfrm>
            <a:off x="-1037800" y="802101"/>
            <a:ext cx="2808667" cy="796633"/>
            <a:chOff x="-2810250" y="3572525"/>
            <a:chExt cx="2106500" cy="597475"/>
          </a:xfrm>
        </p:grpSpPr>
        <p:sp>
          <p:nvSpPr>
            <p:cNvPr id="2131" name="Google Shape;2131;p1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1" name="Google Shape;2241;p15"/>
          <p:cNvGrpSpPr/>
          <p:nvPr/>
        </p:nvGrpSpPr>
        <p:grpSpPr>
          <a:xfrm>
            <a:off x="10009333" y="6162701"/>
            <a:ext cx="2182667" cy="695300"/>
            <a:chOff x="-4380075" y="3780200"/>
            <a:chExt cx="1637000" cy="521475"/>
          </a:xfrm>
        </p:grpSpPr>
        <p:sp>
          <p:nvSpPr>
            <p:cNvPr id="2242" name="Google Shape;2242;p1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07939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5746267" y="996300"/>
            <a:ext cx="5035600" cy="4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481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2075933" y="1291200"/>
            <a:ext cx="8190000" cy="4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393067" y="-11000"/>
            <a:ext cx="77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67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393067" y="-11000"/>
            <a:ext cx="77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2"/>
          </p:nvPr>
        </p:nvSpPr>
        <p:spPr>
          <a:xfrm>
            <a:off x="2240433" y="4748300"/>
            <a:ext cx="1974000" cy="8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2240433" y="5457599"/>
            <a:ext cx="197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idx="3"/>
          </p:nvPr>
        </p:nvSpPr>
        <p:spPr>
          <a:xfrm>
            <a:off x="4541788" y="4748300"/>
            <a:ext cx="1974000" cy="8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541788" y="5457599"/>
            <a:ext cx="197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5"/>
          </p:nvPr>
        </p:nvSpPr>
        <p:spPr>
          <a:xfrm>
            <a:off x="6843141" y="4748300"/>
            <a:ext cx="1974000" cy="8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843141" y="5457599"/>
            <a:ext cx="197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7"/>
          </p:nvPr>
        </p:nvSpPr>
        <p:spPr>
          <a:xfrm>
            <a:off x="9144496" y="4748300"/>
            <a:ext cx="1974000" cy="8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8"/>
          </p:nvPr>
        </p:nvSpPr>
        <p:spPr>
          <a:xfrm>
            <a:off x="9144496" y="5457599"/>
            <a:ext cx="197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81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40" lvl="1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09" lvl="2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278" lvl="3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848" lvl="4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418" lvl="5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6987" lvl="6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557" lvl="7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126" lvl="8" indent="-440245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72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50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7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5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4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1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01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5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497A-9B2E-4304-9522-7DCCF830D777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A7D5-5388-4ACF-B453-76651D32B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4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8" r:id="rId15"/>
    <p:sldLayoutId id="2147483670" r:id="rId16"/>
    <p:sldLayoutId id="2147483671" r:id="rId17"/>
    <p:sldLayoutId id="2147483672" r:id="rId18"/>
    <p:sldLayoutId id="214748367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row-colored-sharp-pencils-against-white-background_2993127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freepik.com/free-photo/row-colored-sharp-pencils-against-white-background_2993127.htm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row-colored-sharp-pencils-against-white-background_2993127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row-colored-sharp-pencils-against-white-background_2993127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0000" y="2626700"/>
            <a:ext cx="10281200" cy="763600"/>
          </a:xfrm>
        </p:spPr>
        <p:txBody>
          <a:bodyPr/>
          <a:lstStyle/>
          <a:p>
            <a:r>
              <a:rPr lang="ru-RU" sz="5500" b="1" dirty="0" err="1" smtClean="0"/>
              <a:t>Організація</a:t>
            </a:r>
            <a:r>
              <a:rPr lang="ru-RU" sz="5500" b="1" dirty="0" smtClean="0"/>
              <a:t> </a:t>
            </a:r>
            <a:r>
              <a:rPr lang="ru-RU" sz="5500" b="1" dirty="0" err="1" smtClean="0"/>
              <a:t>навчання</a:t>
            </a:r>
            <a:r>
              <a:rPr lang="ru-RU" sz="5500" b="1" dirty="0" smtClean="0"/>
              <a:t> </a:t>
            </a:r>
            <a:br>
              <a:rPr lang="ru-RU" sz="5500" b="1" dirty="0" smtClean="0"/>
            </a:br>
            <a:r>
              <a:rPr lang="ru-RU" sz="5500" b="1" dirty="0" smtClean="0"/>
              <a:t>математики</a:t>
            </a:r>
            <a:br>
              <a:rPr lang="ru-RU" sz="5500" b="1" dirty="0" smtClean="0"/>
            </a:br>
            <a:r>
              <a:rPr lang="ru-RU" sz="5500" b="1" dirty="0" smtClean="0"/>
              <a:t> з </a:t>
            </a:r>
            <a:r>
              <a:rPr lang="ru-RU" sz="5500" b="1" dirty="0" err="1" smtClean="0"/>
              <a:t>врахуванням</a:t>
            </a:r>
            <a:r>
              <a:rPr lang="ru-RU" sz="5500" b="1" dirty="0" smtClean="0"/>
              <a:t> </a:t>
            </a:r>
            <a:br>
              <a:rPr lang="ru-RU" sz="5500" b="1" dirty="0" smtClean="0"/>
            </a:br>
            <a:r>
              <a:rPr lang="ru-RU" sz="5500" b="1" dirty="0" err="1" smtClean="0"/>
              <a:t>освітніх</a:t>
            </a:r>
            <a:r>
              <a:rPr lang="ru-RU" sz="5500" b="1" dirty="0" smtClean="0"/>
              <a:t> </a:t>
            </a:r>
            <a:r>
              <a:rPr lang="ru-RU" sz="5500" b="1" dirty="0" err="1" smtClean="0"/>
              <a:t>трендів</a:t>
            </a:r>
            <a:r>
              <a:rPr lang="ru-RU" sz="5500" b="1" dirty="0" smtClean="0"/>
              <a:t> </a:t>
            </a:r>
            <a:endParaRPr lang="ru-RU" sz="5500" b="1" dirty="0"/>
          </a:p>
        </p:txBody>
      </p:sp>
      <p:sp>
        <p:nvSpPr>
          <p:cNvPr id="4" name="Google Shape;7153;p41"/>
          <p:cNvSpPr txBox="1">
            <a:spLocks/>
          </p:cNvSpPr>
          <p:nvPr/>
        </p:nvSpPr>
        <p:spPr>
          <a:xfrm>
            <a:off x="1899863" y="5135020"/>
            <a:ext cx="8631980" cy="11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609585" lvl="0" indent="-43178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Arial" panose="020B0604020202020204" pitchFamily="34" charset="0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96" indent="0" algn="ctr">
              <a:buNone/>
            </a:pP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Дарина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Васильєва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7796" indent="0"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старший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науковий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співробітник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відділу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математичної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інформатичної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освіти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Інституту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педагогіки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НАПН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вчитель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математили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л</a:t>
            </a:r>
            <a:r>
              <a:rPr lang="uk-UA" sz="2400" dirty="0" err="1" smtClean="0">
                <a:solidFill>
                  <a:schemeClr val="accent6">
                    <a:lumMod val="75000"/>
                  </a:schemeClr>
                </a:solidFill>
              </a:rPr>
              <a:t>іцею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 «Престиж»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320305"/>
            <a:ext cx="10281200" cy="763600"/>
          </a:xfrm>
        </p:spPr>
        <p:txBody>
          <a:bodyPr/>
          <a:lstStyle/>
          <a:p>
            <a:r>
              <a:rPr lang="uk-UA" sz="8000" b="1" dirty="0" err="1" smtClean="0"/>
              <a:t>Мікронавчання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9718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5459" y="709208"/>
            <a:ext cx="10281200" cy="763600"/>
          </a:xfrm>
        </p:spPr>
        <p:txBody>
          <a:bodyPr/>
          <a:lstStyle/>
          <a:p>
            <a:r>
              <a:rPr lang="uk-UA" b="1" dirty="0" err="1" smtClean="0"/>
              <a:t>Мікронавчання</a:t>
            </a:r>
            <a:endParaRPr lang="ru-RU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7697823" y="2401095"/>
            <a:ext cx="4644079" cy="2960769"/>
          </a:xfrm>
        </p:spPr>
        <p:txBody>
          <a:bodyPr/>
          <a:lstStyle/>
          <a:p>
            <a:r>
              <a:rPr lang="uk-UA" dirty="0" smtClean="0"/>
              <a:t>Теорія 1</a:t>
            </a:r>
          </a:p>
          <a:p>
            <a:r>
              <a:rPr lang="uk-UA" dirty="0" smtClean="0"/>
              <a:t>Практика 1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Теорія 2</a:t>
            </a:r>
          </a:p>
          <a:p>
            <a:r>
              <a:rPr lang="uk-UA" dirty="0" smtClean="0"/>
              <a:t>Практика 2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Теорія 3</a:t>
            </a:r>
          </a:p>
          <a:p>
            <a:r>
              <a:rPr lang="uk-UA" dirty="0" smtClean="0"/>
              <a:t>Практика 3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Практика </a:t>
            </a:r>
            <a:endParaRPr lang="ru-RU" dirty="0"/>
          </a:p>
        </p:txBody>
      </p:sp>
      <p:pic>
        <p:nvPicPr>
          <p:cNvPr id="3074" name="Picture 2" descr="Кліпове мислення: що це таке в психології? Мислення сучасних школярів,  плюси і мінуси. Як позбутися від кліпового мислення? - podarynok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12" y="1895851"/>
            <a:ext cx="5977788" cy="39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320305"/>
            <a:ext cx="10281200" cy="763600"/>
          </a:xfrm>
        </p:spPr>
        <p:txBody>
          <a:bodyPr/>
          <a:lstStyle/>
          <a:p>
            <a:r>
              <a:rPr lang="uk-UA" sz="8000" b="1" dirty="0" smtClean="0"/>
              <a:t>Інтерактивне навчання і </a:t>
            </a:r>
            <a:r>
              <a:rPr lang="uk-UA" sz="8000" b="1" dirty="0" err="1" smtClean="0"/>
              <a:t>гейміфікація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0418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8" name="Google Shape;9718;p78"/>
          <p:cNvGrpSpPr/>
          <p:nvPr/>
        </p:nvGrpSpPr>
        <p:grpSpPr>
          <a:xfrm>
            <a:off x="2658464" y="1607267"/>
            <a:ext cx="6875072" cy="233000"/>
            <a:chOff x="3962000" y="4060525"/>
            <a:chExt cx="2324125" cy="174750"/>
          </a:xfrm>
        </p:grpSpPr>
        <p:sp>
          <p:nvSpPr>
            <p:cNvPr id="9719" name="Google Shape;9719;p78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0" name="Google Shape;9720;p78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1" name="Google Shape;9721;p78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2" name="Google Shape;9722;p78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3" name="Google Shape;9723;p78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4" name="Google Shape;9724;p78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5" name="Google Shape;9725;p78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6" name="Google Shape;9726;p78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7" name="Google Shape;9727;p78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8" name="Google Shape;9728;p78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29" name="Google Shape;9729;p78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0" name="Google Shape;9730;p78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1" name="Google Shape;9731;p78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2" name="Google Shape;9732;p78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3" name="Google Shape;9733;p78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4" name="Google Shape;9734;p78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5" name="Google Shape;9735;p78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6" name="Google Shape;9736;p78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7" name="Google Shape;9737;p78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8" name="Google Shape;9738;p78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9" name="Google Shape;9739;p78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0" name="Google Shape;9740;p78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1" name="Google Shape;9741;p78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2" name="Google Shape;9742;p78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3" name="Google Shape;9743;p78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4" name="Google Shape;9744;p78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5" name="Google Shape;9745;p78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6" name="Google Shape;9746;p78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7" name="Google Shape;9747;p78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8" name="Google Shape;9748;p78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49" name="Google Shape;9749;p78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50" name="Google Shape;9750;p78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751" name="Google Shape;9751;p78"/>
          <p:cNvSpPr txBox="1">
            <a:spLocks noGrp="1"/>
          </p:cNvSpPr>
          <p:nvPr>
            <p:ph type="subTitle" idx="1"/>
          </p:nvPr>
        </p:nvSpPr>
        <p:spPr>
          <a:xfrm>
            <a:off x="2579119" y="829867"/>
            <a:ext cx="7203069" cy="64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uk-UA" sz="3467" dirty="0"/>
              <a:t>Інтерактивні форми роботи</a:t>
            </a:r>
            <a:endParaRPr sz="3467" dirty="0"/>
          </a:p>
        </p:txBody>
      </p:sp>
      <p:sp>
        <p:nvSpPr>
          <p:cNvPr id="9752" name="Google Shape;9752;p78"/>
          <p:cNvSpPr txBox="1">
            <a:spLocks noGrp="1"/>
          </p:cNvSpPr>
          <p:nvPr>
            <p:ph type="subTitle" idx="2"/>
          </p:nvPr>
        </p:nvSpPr>
        <p:spPr>
          <a:xfrm>
            <a:off x="1121509" y="2359637"/>
            <a:ext cx="8236000" cy="12486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177796" indent="0">
              <a:buNone/>
            </a:pPr>
            <a:endParaRPr lang="uk-UA" sz="2667" dirty="0">
              <a:solidFill>
                <a:schemeClr val="accent5"/>
              </a:solidFill>
              <a:uFill>
                <a:noFill/>
              </a:uFill>
            </a:endParaRPr>
          </a:p>
          <a:p>
            <a:pPr marL="177796" indent="0">
              <a:buNone/>
            </a:pPr>
            <a:endParaRPr sz="2667" dirty="0"/>
          </a:p>
          <a:p>
            <a:pPr marL="609585" indent="-431789"/>
            <a:r>
              <a:rPr lang="uk-UA" sz="2667" dirty="0">
                <a:solidFill>
                  <a:schemeClr val="accent5"/>
                </a:solidFill>
                <a:uFill>
                  <a:noFill/>
                </a:uFill>
              </a:rPr>
              <a:t>парна</a:t>
            </a:r>
            <a:endParaRPr lang="en-US" sz="2667" dirty="0">
              <a:solidFill>
                <a:schemeClr val="accent5"/>
              </a:solidFill>
              <a:uFill>
                <a:noFill/>
              </a:uFill>
            </a:endParaRPr>
          </a:p>
          <a:p>
            <a:pPr marL="177796" indent="0">
              <a:buNone/>
            </a:pPr>
            <a:endParaRPr lang="uk-UA" sz="2667" dirty="0">
              <a:solidFill>
                <a:schemeClr val="accent5"/>
              </a:solidFill>
              <a:uFill>
                <a:noFill/>
              </a:uFill>
            </a:endParaRPr>
          </a:p>
        </p:txBody>
      </p:sp>
      <p:pic>
        <p:nvPicPr>
          <p:cNvPr id="1026" name="Picture 2" descr="Рассказать о себе на английском - Английский язык, грамма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35" y="3632392"/>
            <a:ext cx="4283936" cy="26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o Students Talking High Res Stock Imag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6"/>
          <a:stretch/>
        </p:blipFill>
        <p:spPr bwMode="auto">
          <a:xfrm>
            <a:off x="811737" y="3639227"/>
            <a:ext cx="4037817" cy="26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9752;p78"/>
          <p:cNvSpPr txBox="1">
            <a:spLocks/>
          </p:cNvSpPr>
          <p:nvPr/>
        </p:nvSpPr>
        <p:spPr>
          <a:xfrm>
            <a:off x="7118600" y="2149515"/>
            <a:ext cx="8236000" cy="124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77796" indent="0">
              <a:buNone/>
            </a:pPr>
            <a:endParaRPr lang="uk-UA" sz="2667" dirty="0">
              <a:solidFill>
                <a:schemeClr val="accent5"/>
              </a:solidFill>
              <a:uFill>
                <a:noFill/>
              </a:uFill>
            </a:endParaRPr>
          </a:p>
          <a:p>
            <a:pPr marL="177796" indent="0">
              <a:buNone/>
            </a:pPr>
            <a:endParaRPr lang="uk-UA" sz="2667" dirty="0"/>
          </a:p>
          <a:p>
            <a:r>
              <a:rPr lang="uk-UA" sz="2667" dirty="0">
                <a:solidFill>
                  <a:schemeClr val="accent5"/>
                </a:solidFill>
                <a:uFill>
                  <a:noFill/>
                </a:uFill>
              </a:rPr>
              <a:t>групова</a:t>
            </a:r>
            <a:endParaRPr lang="uk-UA" sz="2667" dirty="0"/>
          </a:p>
        </p:txBody>
      </p:sp>
    </p:spTree>
    <p:extLst>
      <p:ext uri="{BB962C8B-B14F-4D97-AF65-F5344CB8AC3E}">
        <p14:creationId xmlns:p14="http://schemas.microsoft.com/office/powerpoint/2010/main" val="3186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1209400" y="3891805"/>
            <a:ext cx="102812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uk-UA" sz="8000" b="1" dirty="0" smtClean="0"/>
              <a:t>Навчання не в стінах школи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807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B3703-D74E-4DC8-882B-76FAFFDF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53" y="932449"/>
            <a:ext cx="3717235" cy="1325563"/>
          </a:xfrm>
          <a:solidFill>
            <a:srgbClr val="92D050"/>
          </a:solidFill>
        </p:spPr>
        <p:txBody>
          <a:bodyPr/>
          <a:lstStyle/>
          <a:p>
            <a:r>
              <a:rPr lang="uk-UA" dirty="0"/>
              <a:t>Зелені теплиці</a:t>
            </a:r>
            <a:endParaRPr lang="ru-RU" dirty="0"/>
          </a:p>
        </p:txBody>
      </p:sp>
      <p:pic>
        <p:nvPicPr>
          <p:cNvPr id="4" name="Picture 2" descr="Фото Ірины Ждановой.">
            <a:extLst>
              <a:ext uri="{FF2B5EF4-FFF2-40B4-BE49-F238E27FC236}">
                <a16:creationId xmlns:a16="http://schemas.microsoft.com/office/drawing/2014/main" xmlns="" id="{C69D66E8-C9D2-4B66-A7FF-50603725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91" y="2920932"/>
            <a:ext cx="4904961" cy="36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Фото Ірины Ждановой.">
            <a:extLst>
              <a:ext uri="{FF2B5EF4-FFF2-40B4-BE49-F238E27FC236}">
                <a16:creationId xmlns:a16="http://schemas.microsoft.com/office/drawing/2014/main" xmlns="" id="{0E26296B-A777-4F8E-BF80-C7F077CD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45" y="284751"/>
            <a:ext cx="2493064" cy="33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ото Ірины Ждановой.">
            <a:extLst>
              <a:ext uri="{FF2B5EF4-FFF2-40B4-BE49-F238E27FC236}">
                <a16:creationId xmlns:a16="http://schemas.microsoft.com/office/drawing/2014/main" xmlns="" id="{7C94D0BB-84CE-4B82-BEE5-C33042555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27923"/>
          <a:stretch/>
        </p:blipFill>
        <p:spPr bwMode="auto">
          <a:xfrm>
            <a:off x="6718852" y="3609114"/>
            <a:ext cx="3771900" cy="32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589936"/>
            <a:ext cx="10281200" cy="763600"/>
          </a:xfrm>
        </p:spPr>
        <p:txBody>
          <a:bodyPr/>
          <a:lstStyle/>
          <a:p>
            <a:r>
              <a:rPr lang="uk-UA" sz="8000" b="1" dirty="0" smtClean="0"/>
              <a:t>Прикладна направленість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6811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5383" y="1169473"/>
            <a:ext cx="11360800" cy="763600"/>
          </a:xfrm>
        </p:spPr>
        <p:txBody>
          <a:bodyPr/>
          <a:lstStyle/>
          <a:p>
            <a:r>
              <a:rPr lang="uk-UA" sz="6000" b="1" dirty="0"/>
              <a:t>Прикладна направленість</a:t>
            </a:r>
            <a:endParaRPr lang="ru-RU" sz="60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75722" y="2145309"/>
            <a:ext cx="3416808" cy="52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uk-UA" sz="2133" dirty="0">
                <a:solidFill>
                  <a:schemeClr val="tx1"/>
                </a:solidFill>
              </a:rPr>
              <a:t>Укладання плитки                           </a:t>
            </a:r>
            <a:endParaRPr lang="ru-RU" sz="2133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690438" y="2475252"/>
            <a:ext cx="5121589" cy="52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uk-UA" sz="2133" dirty="0">
                <a:solidFill>
                  <a:schemeClr val="tx1"/>
                </a:solidFill>
              </a:rPr>
              <a:t>Фарбування стін будинку                           </a:t>
            </a:r>
            <a:endParaRPr lang="ru-RU" sz="2133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22" y="2738968"/>
            <a:ext cx="3477487" cy="3826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32" y="3154174"/>
            <a:ext cx="4843591" cy="33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 rot="-5400000">
            <a:off x="-2113171" y="2596528"/>
            <a:ext cx="5779008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uk-UA" dirty="0" smtClean="0"/>
              <a:t>Що у фокусі?</a:t>
            </a:r>
            <a:endParaRPr dirty="0"/>
          </a:p>
        </p:txBody>
      </p:sp>
      <p:grpSp>
        <p:nvGrpSpPr>
          <p:cNvPr id="192" name="Google Shape;192;p29"/>
          <p:cNvGrpSpPr/>
          <p:nvPr/>
        </p:nvGrpSpPr>
        <p:grpSpPr>
          <a:xfrm>
            <a:off x="3721235" y="401936"/>
            <a:ext cx="5658535" cy="2952129"/>
            <a:chOff x="1397225" y="1410350"/>
            <a:chExt cx="4786300" cy="2774500"/>
          </a:xfrm>
        </p:grpSpPr>
        <p:grpSp>
          <p:nvGrpSpPr>
            <p:cNvPr id="193" name="Google Shape;193;p29"/>
            <p:cNvGrpSpPr/>
            <p:nvPr/>
          </p:nvGrpSpPr>
          <p:grpSpPr>
            <a:xfrm>
              <a:off x="4293400" y="2574725"/>
              <a:ext cx="84425" cy="80100"/>
              <a:chOff x="4293400" y="2574725"/>
              <a:chExt cx="84425" cy="80100"/>
            </a:xfrm>
          </p:grpSpPr>
          <p:sp>
            <p:nvSpPr>
              <p:cNvPr id="194" name="Google Shape;194;p29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95" name="Google Shape;195;p29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96" name="Google Shape;196;p29"/>
            <p:cNvGrpSpPr/>
            <p:nvPr/>
          </p:nvGrpSpPr>
          <p:grpSpPr>
            <a:xfrm>
              <a:off x="4000175" y="1462675"/>
              <a:ext cx="1917275" cy="1140875"/>
              <a:chOff x="4000175" y="1462675"/>
              <a:chExt cx="1917275" cy="1140875"/>
            </a:xfrm>
          </p:grpSpPr>
          <p:sp>
            <p:nvSpPr>
              <p:cNvPr id="197" name="Google Shape;197;p29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198" name="Google Shape;198;p29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199" name="Google Shape;199;p29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0" name="Google Shape;200;p29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1" name="Google Shape;201;p29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2" name="Google Shape;202;p29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3" name="Google Shape;203;p29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4" name="Google Shape;204;p29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205" name="Google Shape;205;p29"/>
            <p:cNvGrpSpPr/>
            <p:nvPr/>
          </p:nvGrpSpPr>
          <p:grpSpPr>
            <a:xfrm>
              <a:off x="3960625" y="2587825"/>
              <a:ext cx="94050" cy="104125"/>
              <a:chOff x="3960625" y="2587825"/>
              <a:chExt cx="94050" cy="104125"/>
            </a:xfrm>
          </p:grpSpPr>
          <p:sp>
            <p:nvSpPr>
              <p:cNvPr id="206" name="Google Shape;206;p29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7" name="Google Shape;207;p29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08" name="Google Shape;208;p29"/>
            <p:cNvGrpSpPr/>
            <p:nvPr/>
          </p:nvGrpSpPr>
          <p:grpSpPr>
            <a:xfrm>
              <a:off x="3765350" y="2500900"/>
              <a:ext cx="173600" cy="187925"/>
              <a:chOff x="3765350" y="2500900"/>
              <a:chExt cx="173600" cy="187925"/>
            </a:xfrm>
          </p:grpSpPr>
          <p:sp>
            <p:nvSpPr>
              <p:cNvPr id="209" name="Google Shape;209;p29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10" name="Google Shape;210;p29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15" name="Google Shape;215;p29"/>
            <p:cNvGrpSpPr/>
            <p:nvPr/>
          </p:nvGrpSpPr>
          <p:grpSpPr>
            <a:xfrm>
              <a:off x="3750475" y="2481850"/>
              <a:ext cx="85125" cy="51800"/>
              <a:chOff x="3750475" y="2481850"/>
              <a:chExt cx="85125" cy="51800"/>
            </a:xfrm>
          </p:grpSpPr>
          <p:sp>
            <p:nvSpPr>
              <p:cNvPr id="216" name="Google Shape;216;p29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218" name="Google Shape;218;p29"/>
            <p:cNvGrpSpPr/>
            <p:nvPr/>
          </p:nvGrpSpPr>
          <p:grpSpPr>
            <a:xfrm>
              <a:off x="3627175" y="2432450"/>
              <a:ext cx="172100" cy="169075"/>
              <a:chOff x="3627175" y="2432450"/>
              <a:chExt cx="172100" cy="169075"/>
            </a:xfrm>
          </p:grpSpPr>
          <p:sp>
            <p:nvSpPr>
              <p:cNvPr id="219" name="Google Shape;219;p29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" name="Google Shape;220;p29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1" name="Google Shape;221;p29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222" name="Google Shape;222;p29"/>
            <p:cNvGrpSpPr/>
            <p:nvPr/>
          </p:nvGrpSpPr>
          <p:grpSpPr>
            <a:xfrm>
              <a:off x="3561536" y="2585450"/>
              <a:ext cx="61539" cy="99045"/>
              <a:chOff x="3561536" y="2585450"/>
              <a:chExt cx="61539" cy="99045"/>
            </a:xfrm>
          </p:grpSpPr>
          <p:sp>
            <p:nvSpPr>
              <p:cNvPr id="223" name="Google Shape;223;p29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" name="Google Shape;224;p29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225" name="Google Shape;225;p29"/>
            <p:cNvGrpSpPr/>
            <p:nvPr/>
          </p:nvGrpSpPr>
          <p:grpSpPr>
            <a:xfrm>
              <a:off x="3906325" y="1984500"/>
              <a:ext cx="156075" cy="262825"/>
              <a:chOff x="3906325" y="1984500"/>
              <a:chExt cx="156075" cy="262825"/>
            </a:xfrm>
          </p:grpSpPr>
          <p:sp>
            <p:nvSpPr>
              <p:cNvPr id="226" name="Google Shape;226;p29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7" name="Google Shape;227;p29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8" name="Google Shape;228;p29"/>
            <p:cNvGrpSpPr/>
            <p:nvPr/>
          </p:nvGrpSpPr>
          <p:grpSpPr>
            <a:xfrm>
              <a:off x="1397225" y="1637375"/>
              <a:ext cx="1401575" cy="1228250"/>
              <a:chOff x="1397225" y="1637375"/>
              <a:chExt cx="1401575" cy="1228250"/>
            </a:xfrm>
          </p:grpSpPr>
          <p:sp>
            <p:nvSpPr>
              <p:cNvPr id="229" name="Google Shape;229;p29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30" name="Google Shape;230;p29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31" name="Google Shape;231;p29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" name="Google Shape;232;p29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233" name="Google Shape;233;p29"/>
            <p:cNvGrpSpPr/>
            <p:nvPr/>
          </p:nvGrpSpPr>
          <p:grpSpPr>
            <a:xfrm>
              <a:off x="2605700" y="3152850"/>
              <a:ext cx="594125" cy="616250"/>
              <a:chOff x="2605700" y="3152850"/>
              <a:chExt cx="594125" cy="616250"/>
            </a:xfrm>
          </p:grpSpPr>
          <p:sp>
            <p:nvSpPr>
              <p:cNvPr id="234" name="Google Shape;234;p29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" name="Google Shape;235;p29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6" name="Google Shape;236;p29"/>
            <p:cNvGrpSpPr/>
            <p:nvPr/>
          </p:nvGrpSpPr>
          <p:grpSpPr>
            <a:xfrm>
              <a:off x="2680375" y="3423800"/>
              <a:ext cx="182975" cy="761050"/>
              <a:chOff x="2680375" y="3423800"/>
              <a:chExt cx="182975" cy="761050"/>
            </a:xfrm>
          </p:grpSpPr>
          <p:sp>
            <p:nvSpPr>
              <p:cNvPr id="237" name="Google Shape;237;p29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29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9" name="Google Shape;239;p29"/>
            <p:cNvGrpSpPr/>
            <p:nvPr/>
          </p:nvGrpSpPr>
          <p:grpSpPr>
            <a:xfrm>
              <a:off x="3918000" y="3561900"/>
              <a:ext cx="236225" cy="207100"/>
              <a:chOff x="3918000" y="3561900"/>
              <a:chExt cx="236225" cy="207100"/>
            </a:xfrm>
          </p:grpSpPr>
          <p:sp>
            <p:nvSpPr>
              <p:cNvPr id="240" name="Google Shape;240;p29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1" name="Google Shape;241;p29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42" name="Google Shape;242;p29"/>
            <p:cNvSpPr/>
            <p:nvPr/>
          </p:nvSpPr>
          <p:spPr>
            <a:xfrm>
              <a:off x="2736350" y="2969700"/>
              <a:ext cx="39250" cy="12050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2668350" y="2948250"/>
              <a:ext cx="55475" cy="36625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2980100" y="1451675"/>
              <a:ext cx="608375" cy="778925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5" name="Google Shape;245;p29"/>
            <p:cNvGrpSpPr/>
            <p:nvPr/>
          </p:nvGrpSpPr>
          <p:grpSpPr>
            <a:xfrm>
              <a:off x="1922950" y="1410350"/>
              <a:ext cx="1252825" cy="1162875"/>
              <a:chOff x="1922950" y="1410350"/>
              <a:chExt cx="1252825" cy="1162875"/>
            </a:xfrm>
          </p:grpSpPr>
          <p:sp>
            <p:nvSpPr>
              <p:cNvPr id="246" name="Google Shape;246;p29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" name="Google Shape;248;p29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" name="Google Shape;260;p29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2" name="Google Shape;262;p29"/>
            <p:cNvSpPr/>
            <p:nvPr/>
          </p:nvSpPr>
          <p:spPr>
            <a:xfrm>
              <a:off x="2577325" y="2970225"/>
              <a:ext cx="32450" cy="13100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2632250" y="2947725"/>
              <a:ext cx="41350" cy="29325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2485775" y="2895925"/>
              <a:ext cx="153825" cy="54950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2901125" y="4083350"/>
              <a:ext cx="39250" cy="22525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2506700" y="3102550"/>
              <a:ext cx="80075" cy="36650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2464350" y="3080075"/>
              <a:ext cx="48650" cy="45525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2438700" y="3020425"/>
              <a:ext cx="67500" cy="66975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2416725" y="3006825"/>
              <a:ext cx="91575" cy="46050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404175" y="3031950"/>
              <a:ext cx="36125" cy="20925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420400" y="2972825"/>
              <a:ext cx="16750" cy="36650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2374900" y="2981200"/>
              <a:ext cx="59650" cy="62800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2050050" y="2725400"/>
              <a:ext cx="412225" cy="305525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2916800" y="3161675"/>
              <a:ext cx="40825" cy="58600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2866075" y="3155900"/>
              <a:ext cx="58075" cy="63325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2816900" y="3119825"/>
              <a:ext cx="72725" cy="109350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2646900" y="3064375"/>
              <a:ext cx="192000" cy="172650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2561625" y="3060700"/>
              <a:ext cx="173700" cy="247450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2531825" y="3224950"/>
              <a:ext cx="85800" cy="94200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2527100" y="3246400"/>
              <a:ext cx="186250" cy="274650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2700250" y="3389200"/>
              <a:ext cx="179975" cy="200900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2809050" y="3531500"/>
              <a:ext cx="123475" cy="130275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2884375" y="3700450"/>
              <a:ext cx="73250" cy="83200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4" name="Google Shape;284;p29"/>
            <p:cNvGrpSpPr/>
            <p:nvPr/>
          </p:nvGrpSpPr>
          <p:grpSpPr>
            <a:xfrm>
              <a:off x="2711750" y="3572300"/>
              <a:ext cx="230725" cy="598425"/>
              <a:chOff x="2711750" y="3572300"/>
              <a:chExt cx="230725" cy="598425"/>
            </a:xfrm>
          </p:grpSpPr>
          <p:sp>
            <p:nvSpPr>
              <p:cNvPr id="285" name="Google Shape;285;p29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7" name="Google Shape;287;p29"/>
            <p:cNvSpPr/>
            <p:nvPr/>
          </p:nvSpPr>
          <p:spPr>
            <a:xfrm>
              <a:off x="5404100" y="2847275"/>
              <a:ext cx="26175" cy="61250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8" name="Google Shape;288;p29"/>
            <p:cNvGrpSpPr/>
            <p:nvPr/>
          </p:nvGrpSpPr>
          <p:grpSpPr>
            <a:xfrm>
              <a:off x="3781475" y="1624825"/>
              <a:ext cx="153300" cy="166375"/>
              <a:chOff x="3781475" y="1624825"/>
              <a:chExt cx="153300" cy="166375"/>
            </a:xfrm>
          </p:grpSpPr>
          <p:sp>
            <p:nvSpPr>
              <p:cNvPr id="289" name="Google Shape;289;p29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" name="Google Shape;292;p29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93" name="Google Shape;293;p29"/>
            <p:cNvSpPr/>
            <p:nvPr/>
          </p:nvSpPr>
          <p:spPr>
            <a:xfrm>
              <a:off x="5511350" y="2436650"/>
              <a:ext cx="175250" cy="3071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5440200" y="2597250"/>
              <a:ext cx="60175" cy="83725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5410900" y="2501000"/>
              <a:ext cx="68550" cy="117725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4855375" y="2348250"/>
              <a:ext cx="444650" cy="209800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5730000" y="3287725"/>
              <a:ext cx="141250" cy="120875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5413525" y="2961325"/>
              <a:ext cx="115100" cy="200900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5472625" y="3375600"/>
              <a:ext cx="56000" cy="29325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0" name="Google Shape;300;p29"/>
            <p:cNvGrpSpPr/>
            <p:nvPr/>
          </p:nvGrpSpPr>
          <p:grpSpPr>
            <a:xfrm>
              <a:off x="5068275" y="3161675"/>
              <a:ext cx="664875" cy="222850"/>
              <a:chOff x="5068275" y="3161675"/>
              <a:chExt cx="664875" cy="222850"/>
            </a:xfrm>
          </p:grpSpPr>
          <p:sp>
            <p:nvSpPr>
              <p:cNvPr id="301" name="Google Shape;301;p29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" name="Google Shape;302;p29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" name="Google Shape;303;p29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" name="Google Shape;304;p29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05" name="Google Shape;305;p29"/>
            <p:cNvSpPr/>
            <p:nvPr/>
          </p:nvSpPr>
          <p:spPr>
            <a:xfrm>
              <a:off x="5139425" y="3145975"/>
              <a:ext cx="62800" cy="8215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5279075" y="3142825"/>
              <a:ext cx="137075" cy="9262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5150925" y="2887575"/>
              <a:ext cx="119300" cy="230700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5166625" y="3025150"/>
              <a:ext cx="75875" cy="6540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5123725" y="2903250"/>
              <a:ext cx="117200" cy="135525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5089200" y="2934650"/>
              <a:ext cx="121900" cy="227050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5009700" y="2810675"/>
              <a:ext cx="128175" cy="288250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4941700" y="2836825"/>
              <a:ext cx="74300" cy="95750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787225" y="2293850"/>
              <a:ext cx="55475" cy="6802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743300" y="1958025"/>
              <a:ext cx="290325" cy="33742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823325" y="2021850"/>
              <a:ext cx="143875" cy="324875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976075" y="2250975"/>
              <a:ext cx="57550" cy="52325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949400" y="2288625"/>
              <a:ext cx="91550" cy="49725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952525" y="2322625"/>
              <a:ext cx="71175" cy="52325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986525" y="2326300"/>
              <a:ext cx="120875" cy="93650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903350" y="2478500"/>
              <a:ext cx="83200" cy="53900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910150" y="2462825"/>
              <a:ext cx="71700" cy="31400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947825" y="2585750"/>
              <a:ext cx="27225" cy="52325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934750" y="2566400"/>
              <a:ext cx="26175" cy="32975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895525" y="2538675"/>
              <a:ext cx="54425" cy="4762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865700" y="2510950"/>
              <a:ext cx="42400" cy="26700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811300" y="2470650"/>
              <a:ext cx="99925" cy="48150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867800" y="2355575"/>
              <a:ext cx="132350" cy="111450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841625" y="2432475"/>
              <a:ext cx="105700" cy="46050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759500" y="2356100"/>
              <a:ext cx="120350" cy="143875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727600" y="2387500"/>
              <a:ext cx="51800" cy="47100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722900" y="2426200"/>
              <a:ext cx="40825" cy="35075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3758475" y="2449750"/>
              <a:ext cx="9950" cy="141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3552375" y="2346700"/>
              <a:ext cx="58075" cy="76900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34" name="Google Shape;334;p29"/>
            <p:cNvGrpSpPr/>
            <p:nvPr/>
          </p:nvGrpSpPr>
          <p:grpSpPr>
            <a:xfrm>
              <a:off x="3586375" y="2281300"/>
              <a:ext cx="125025" cy="175275"/>
              <a:chOff x="3586375" y="2281300"/>
              <a:chExt cx="125025" cy="175275"/>
            </a:xfrm>
          </p:grpSpPr>
          <p:sp>
            <p:nvSpPr>
              <p:cNvPr id="335" name="Google Shape;335;p29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37" name="Google Shape;337;p29"/>
            <p:cNvSpPr/>
            <p:nvPr/>
          </p:nvSpPr>
          <p:spPr>
            <a:xfrm>
              <a:off x="4300900" y="3419025"/>
              <a:ext cx="109875" cy="205600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38" name="Google Shape;338;p29"/>
            <p:cNvGrpSpPr/>
            <p:nvPr/>
          </p:nvGrpSpPr>
          <p:grpSpPr>
            <a:xfrm>
              <a:off x="5298975" y="3412225"/>
              <a:ext cx="576450" cy="616225"/>
              <a:chOff x="5298975" y="3412225"/>
              <a:chExt cx="576450" cy="616225"/>
            </a:xfrm>
          </p:grpSpPr>
          <p:sp>
            <p:nvSpPr>
              <p:cNvPr id="339" name="Google Shape;339;p29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41" name="Google Shape;341;p29"/>
            <p:cNvGrpSpPr/>
            <p:nvPr/>
          </p:nvGrpSpPr>
          <p:grpSpPr>
            <a:xfrm>
              <a:off x="5952300" y="3852150"/>
              <a:ext cx="231225" cy="287200"/>
              <a:chOff x="5952300" y="3852150"/>
              <a:chExt cx="231225" cy="287200"/>
            </a:xfrm>
          </p:grpSpPr>
          <p:sp>
            <p:nvSpPr>
              <p:cNvPr id="342" name="Google Shape;342;p29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44" name="Google Shape;344;p29"/>
            <p:cNvSpPr/>
            <p:nvPr/>
          </p:nvSpPr>
          <p:spPr>
            <a:xfrm>
              <a:off x="3399625" y="2088800"/>
              <a:ext cx="127125" cy="77450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616850" y="2275025"/>
              <a:ext cx="885625" cy="661225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5150925" y="2903250"/>
              <a:ext cx="1600" cy="2125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5134200" y="2918425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608475" y="2660550"/>
              <a:ext cx="5275" cy="1600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302475" y="2310075"/>
              <a:ext cx="547700" cy="287725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443200" y="2520875"/>
              <a:ext cx="231750" cy="144400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401875" y="2571100"/>
              <a:ext cx="207150" cy="130275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52" name="Google Shape;352;p29"/>
            <p:cNvGrpSpPr/>
            <p:nvPr/>
          </p:nvGrpSpPr>
          <p:grpSpPr>
            <a:xfrm>
              <a:off x="4842300" y="3099950"/>
              <a:ext cx="31425" cy="59650"/>
              <a:chOff x="4842300" y="3099950"/>
              <a:chExt cx="31425" cy="59650"/>
            </a:xfrm>
          </p:grpSpPr>
          <p:sp>
            <p:nvSpPr>
              <p:cNvPr id="353" name="Google Shape;353;p29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7" name="Google Shape;357;p29"/>
            <p:cNvSpPr/>
            <p:nvPr/>
          </p:nvSpPr>
          <p:spPr>
            <a:xfrm>
              <a:off x="4663400" y="2731150"/>
              <a:ext cx="405425" cy="396025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22425" y="2778250"/>
              <a:ext cx="119300" cy="63825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547800" y="2671000"/>
              <a:ext cx="200375" cy="220775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533150" y="2640675"/>
              <a:ext cx="191475" cy="159550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3978150" y="2401100"/>
              <a:ext cx="237525" cy="148050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036750" y="2474325"/>
              <a:ext cx="49725" cy="55475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3957250" y="2483750"/>
              <a:ext cx="127650" cy="81625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989150" y="2555400"/>
              <a:ext cx="83725" cy="52850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65" name="Google Shape;365;p29"/>
            <p:cNvGrpSpPr/>
            <p:nvPr/>
          </p:nvGrpSpPr>
          <p:grpSpPr>
            <a:xfrm>
              <a:off x="3866750" y="2520350"/>
              <a:ext cx="78475" cy="60700"/>
              <a:chOff x="3866750" y="2520350"/>
              <a:chExt cx="78475" cy="60700"/>
            </a:xfrm>
          </p:grpSpPr>
          <p:sp>
            <p:nvSpPr>
              <p:cNvPr id="366" name="Google Shape;366;p29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70" name="Google Shape;370;p29"/>
            <p:cNvSpPr/>
            <p:nvPr/>
          </p:nvSpPr>
          <p:spPr>
            <a:xfrm>
              <a:off x="3799775" y="2577900"/>
              <a:ext cx="14675" cy="29325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567525" y="2564825"/>
              <a:ext cx="160625" cy="134450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4298300" y="2628625"/>
              <a:ext cx="25125" cy="19925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4292025" y="2631250"/>
              <a:ext cx="295050" cy="237500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277375" y="2602475"/>
              <a:ext cx="51800" cy="43975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4044600" y="2592025"/>
              <a:ext cx="260525" cy="107250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4041450" y="2592550"/>
              <a:ext cx="39775" cy="35075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231325" y="2673625"/>
              <a:ext cx="139700" cy="134450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345375" y="2791325"/>
              <a:ext cx="25125" cy="25650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4136125" y="2704475"/>
              <a:ext cx="32475" cy="18350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4184250" y="2677275"/>
              <a:ext cx="90000" cy="80075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4165950" y="2741625"/>
              <a:ext cx="22000" cy="63850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4185300" y="2741625"/>
              <a:ext cx="5775" cy="13100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4179025" y="2755750"/>
              <a:ext cx="7875" cy="18325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4179025" y="2721750"/>
              <a:ext cx="18850" cy="23550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4180075" y="2740050"/>
              <a:ext cx="58075" cy="71700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4179025" y="2758875"/>
              <a:ext cx="299225" cy="252175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4409700" y="2852525"/>
              <a:ext cx="11025" cy="24075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4421225" y="2854100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4434300" y="2866125"/>
              <a:ext cx="108300" cy="133400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4483475" y="2847275"/>
              <a:ext cx="5775" cy="13125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4300375" y="2959750"/>
              <a:ext cx="153825" cy="99925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4035700" y="2769350"/>
              <a:ext cx="180500" cy="151725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4003800" y="2919475"/>
              <a:ext cx="238550" cy="273600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4166475" y="3025650"/>
              <a:ext cx="219725" cy="166900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4213550" y="2979100"/>
              <a:ext cx="96800" cy="85825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4292025" y="3059150"/>
              <a:ext cx="21975" cy="26175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4282600" y="3069600"/>
              <a:ext cx="148050" cy="196175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4175375" y="3163750"/>
              <a:ext cx="121375" cy="147025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4145025" y="3258950"/>
              <a:ext cx="11000" cy="25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4115200" y="3182075"/>
              <a:ext cx="83725" cy="82675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898125" y="3081625"/>
              <a:ext cx="188350" cy="127150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821225" y="2747900"/>
              <a:ext cx="223400" cy="207700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792975" y="2679900"/>
              <a:ext cx="57050" cy="111450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568575" y="2683550"/>
              <a:ext cx="289825" cy="280400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3511050" y="2702400"/>
              <a:ext cx="167400" cy="132350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450875" y="2834200"/>
              <a:ext cx="118775" cy="95225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450375" y="2838400"/>
              <a:ext cx="170550" cy="18780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518375" y="2873975"/>
              <a:ext cx="235400" cy="218150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617750" y="3020950"/>
              <a:ext cx="108825" cy="79025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3442525" y="2997925"/>
              <a:ext cx="93125" cy="68050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3452975" y="3056525"/>
              <a:ext cx="44500" cy="26700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12" name="Google Shape;412;p29"/>
            <p:cNvGrpSpPr/>
            <p:nvPr/>
          </p:nvGrpSpPr>
          <p:grpSpPr>
            <a:xfrm>
              <a:off x="3450375" y="3038225"/>
              <a:ext cx="132875" cy="99400"/>
              <a:chOff x="3450375" y="3038225"/>
              <a:chExt cx="132875" cy="99400"/>
            </a:xfrm>
          </p:grpSpPr>
          <p:sp>
            <p:nvSpPr>
              <p:cNvPr id="413" name="Google Shape;413;p29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" name="Google Shape;414;p29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15" name="Google Shape;415;p29"/>
            <p:cNvSpPr/>
            <p:nvPr/>
          </p:nvSpPr>
          <p:spPr>
            <a:xfrm>
              <a:off x="3503200" y="3095750"/>
              <a:ext cx="40300" cy="48150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529350" y="3117725"/>
              <a:ext cx="58600" cy="62800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570150" y="3086875"/>
              <a:ext cx="89475" cy="94175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647050" y="3079025"/>
              <a:ext cx="61225" cy="95750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689950" y="3079025"/>
              <a:ext cx="29300" cy="77950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705625" y="3059150"/>
              <a:ext cx="45025" cy="94175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3881925" y="2896975"/>
              <a:ext cx="150650" cy="239600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3863600" y="3051825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3695700" y="2900125"/>
              <a:ext cx="220250" cy="171075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3732825" y="3041350"/>
              <a:ext cx="165325" cy="141775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813400" y="3053900"/>
              <a:ext cx="109850" cy="164800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3813900" y="3211875"/>
              <a:ext cx="82675" cy="89475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3821750" y="3213450"/>
              <a:ext cx="29325" cy="18850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3848425" y="3188875"/>
              <a:ext cx="110925" cy="129750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3860475" y="3308125"/>
              <a:ext cx="15700" cy="21475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4111550" y="3257925"/>
              <a:ext cx="161650" cy="164775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4106850" y="3261050"/>
              <a:ext cx="29300" cy="24100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4106850" y="3275175"/>
              <a:ext cx="28775" cy="35075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3862550" y="3166900"/>
              <a:ext cx="275700" cy="273075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4159150" y="3380850"/>
              <a:ext cx="46050" cy="116150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4001175" y="3363575"/>
              <a:ext cx="170550" cy="145450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3852625" y="3330100"/>
              <a:ext cx="181000" cy="178925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4046675" y="3472375"/>
              <a:ext cx="113025" cy="103075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3968750" y="3504300"/>
              <a:ext cx="135500" cy="135500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3853150" y="3491725"/>
              <a:ext cx="193550" cy="182075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4123050" y="3397575"/>
              <a:ext cx="150675" cy="242750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4120450" y="3622500"/>
              <a:ext cx="20950" cy="23575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4064475" y="3669050"/>
              <a:ext cx="33500" cy="3142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4252775" y="2586800"/>
              <a:ext cx="70650" cy="19900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4298825" y="26030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949025" y="2811200"/>
              <a:ext cx="44475" cy="26175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3967175" y="2589925"/>
              <a:ext cx="35075" cy="29850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3938400" y="2522975"/>
              <a:ext cx="58625" cy="76925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50" name="Google Shape;450;p29"/>
          <p:cNvSpPr txBox="1">
            <a:spLocks noGrp="1"/>
          </p:cNvSpPr>
          <p:nvPr>
            <p:ph type="title" idx="2"/>
          </p:nvPr>
        </p:nvSpPr>
        <p:spPr>
          <a:xfrm>
            <a:off x="3139315" y="4252749"/>
            <a:ext cx="1974000" cy="8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5867" dirty="0"/>
              <a:t>20</a:t>
            </a:r>
            <a:r>
              <a:rPr lang="uk-UA" sz="5867" dirty="0"/>
              <a:t>18</a:t>
            </a:r>
            <a:endParaRPr sz="5867" dirty="0"/>
          </a:p>
        </p:txBody>
      </p:sp>
      <p:sp>
        <p:nvSpPr>
          <p:cNvPr id="451" name="Google Shape;451;p29"/>
          <p:cNvSpPr txBox="1">
            <a:spLocks noGrp="1"/>
          </p:cNvSpPr>
          <p:nvPr>
            <p:ph type="subTitle" idx="1"/>
          </p:nvPr>
        </p:nvSpPr>
        <p:spPr>
          <a:xfrm>
            <a:off x="2813540" y="4841321"/>
            <a:ext cx="2594163" cy="58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uk-UA" sz="2400" dirty="0"/>
              <a:t>у фокусі 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uk-UA" sz="2400" dirty="0"/>
              <a:t>читацька грамотність</a:t>
            </a:r>
            <a:endParaRPr sz="2400" dirty="0"/>
          </a:p>
        </p:txBody>
      </p:sp>
      <p:sp>
        <p:nvSpPr>
          <p:cNvPr id="452" name="Google Shape;452;p29"/>
          <p:cNvSpPr txBox="1">
            <a:spLocks noGrp="1"/>
          </p:cNvSpPr>
          <p:nvPr>
            <p:ph type="title" idx="3"/>
          </p:nvPr>
        </p:nvSpPr>
        <p:spPr>
          <a:xfrm>
            <a:off x="5720589" y="4292971"/>
            <a:ext cx="1974000" cy="8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5867" dirty="0"/>
              <a:t>20</a:t>
            </a:r>
            <a:r>
              <a:rPr lang="uk-UA" sz="5867" dirty="0"/>
              <a:t>22</a:t>
            </a:r>
            <a:endParaRPr sz="5867" dirty="0"/>
          </a:p>
        </p:txBody>
      </p:sp>
      <p:sp>
        <p:nvSpPr>
          <p:cNvPr id="453" name="Google Shape;453;p29"/>
          <p:cNvSpPr txBox="1">
            <a:spLocks noGrp="1"/>
          </p:cNvSpPr>
          <p:nvPr>
            <p:ph type="subTitle" idx="4"/>
          </p:nvPr>
        </p:nvSpPr>
        <p:spPr>
          <a:xfrm>
            <a:off x="5350797" y="4841321"/>
            <a:ext cx="2358259" cy="58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uk-UA" sz="2400" dirty="0"/>
              <a:t>у фокусі математична грамотність </a:t>
            </a:r>
            <a:endParaRPr sz="2400" dirty="0"/>
          </a:p>
        </p:txBody>
      </p:sp>
      <p:sp>
        <p:nvSpPr>
          <p:cNvPr id="454" name="Google Shape;454;p29"/>
          <p:cNvSpPr txBox="1">
            <a:spLocks noGrp="1"/>
          </p:cNvSpPr>
          <p:nvPr>
            <p:ph type="title" idx="5"/>
          </p:nvPr>
        </p:nvSpPr>
        <p:spPr>
          <a:xfrm>
            <a:off x="8455300" y="4281693"/>
            <a:ext cx="1974000" cy="8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5867" dirty="0"/>
              <a:t>20</a:t>
            </a:r>
            <a:r>
              <a:rPr lang="uk-UA" sz="5867" dirty="0"/>
              <a:t>25</a:t>
            </a:r>
            <a:endParaRPr sz="5867" dirty="0"/>
          </a:p>
        </p:txBody>
      </p:sp>
      <p:sp>
        <p:nvSpPr>
          <p:cNvPr id="455" name="Google Shape;455;p29"/>
          <p:cNvSpPr txBox="1">
            <a:spLocks noGrp="1"/>
          </p:cNvSpPr>
          <p:nvPr>
            <p:ph type="subTitle" idx="6"/>
          </p:nvPr>
        </p:nvSpPr>
        <p:spPr>
          <a:xfrm>
            <a:off x="7883303" y="4841321"/>
            <a:ext cx="3485700" cy="58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uk-UA" sz="2400" dirty="0"/>
              <a:t>у фокусі </a:t>
            </a:r>
          </a:p>
          <a:p>
            <a:pPr marL="0" indent="0"/>
            <a:r>
              <a:rPr lang="uk-UA" sz="2400" dirty="0"/>
              <a:t>природничо-наукова грамотність</a:t>
            </a:r>
            <a:endParaRPr sz="2400" dirty="0"/>
          </a:p>
        </p:txBody>
      </p:sp>
      <p:sp>
        <p:nvSpPr>
          <p:cNvPr id="458" name="Google Shape;458;p29"/>
          <p:cNvSpPr/>
          <p:nvPr/>
        </p:nvSpPr>
        <p:spPr>
          <a:xfrm>
            <a:off x="3959241" y="3903423"/>
            <a:ext cx="342800" cy="34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9" name="Google Shape;459;p29"/>
          <p:cNvSpPr/>
          <p:nvPr/>
        </p:nvSpPr>
        <p:spPr>
          <a:xfrm>
            <a:off x="6550652" y="3903423"/>
            <a:ext cx="342800" cy="34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0" name="Google Shape;460;p29"/>
          <p:cNvSpPr/>
          <p:nvPr/>
        </p:nvSpPr>
        <p:spPr>
          <a:xfrm>
            <a:off x="9273253" y="3918096"/>
            <a:ext cx="342800" cy="34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66" name="Google Shape;466;p29"/>
          <p:cNvCxnSpPr/>
          <p:nvPr/>
        </p:nvCxnSpPr>
        <p:spPr>
          <a:xfrm>
            <a:off x="4311509" y="4074823"/>
            <a:ext cx="224861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7" name="Google Shape;467;p29"/>
          <p:cNvCxnSpPr/>
          <p:nvPr/>
        </p:nvCxnSpPr>
        <p:spPr>
          <a:xfrm>
            <a:off x="6866680" y="4090293"/>
            <a:ext cx="2379801" cy="1467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56" name="Picture 2" descr="https://osvitoria.media/wp-content/uploads/2019/12/cover_pisa20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29" y="911572"/>
            <a:ext cx="2997619" cy="11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/>
          <p:cNvSpPr txBox="1">
            <a:spLocks noGrp="1"/>
          </p:cNvSpPr>
          <p:nvPr>
            <p:ph type="body" idx="1"/>
          </p:nvPr>
        </p:nvSpPr>
        <p:spPr>
          <a:xfrm>
            <a:off x="1217613" y="1849884"/>
            <a:ext cx="6548356" cy="42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2667" dirty="0">
              <a:uFill>
                <a:noFill/>
              </a:uFill>
              <a:hlinkClick r:id="rId3"/>
            </a:endParaRPr>
          </a:p>
          <a:p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навчання</a:t>
            </a:r>
            <a:r>
              <a:rPr lang="ru-RU" sz="2400" dirty="0"/>
              <a:t> математики в 5–8-х </a:t>
            </a:r>
            <a:r>
              <a:rPr lang="ru-RU" sz="2400" dirty="0" err="1"/>
              <a:t>класах</a:t>
            </a:r>
            <a:r>
              <a:rPr lang="ru-RU" sz="2400" dirty="0"/>
              <a:t> </a:t>
            </a:r>
            <a:r>
              <a:rPr lang="ru-RU" sz="2400" dirty="0" err="1"/>
              <a:t>доцільно</a:t>
            </a:r>
            <a:r>
              <a:rPr lang="ru-RU" sz="2400" dirty="0"/>
              <a:t> систематично </a:t>
            </a:r>
            <a:r>
              <a:rPr lang="ru-RU" sz="2400" dirty="0" err="1"/>
              <a:t>пропонувати</a:t>
            </a:r>
            <a:r>
              <a:rPr lang="ru-RU" sz="2400" dirty="0"/>
              <a:t> </a:t>
            </a:r>
            <a:r>
              <a:rPr lang="ru-RU" sz="2400" dirty="0" err="1"/>
              <a:t>учням</a:t>
            </a:r>
            <a:r>
              <a:rPr lang="ru-RU" sz="2400" dirty="0"/>
              <a:t> для </a:t>
            </a:r>
            <a:r>
              <a:rPr lang="ru-RU" sz="2400" dirty="0" err="1"/>
              <a:t>розв’язування</a:t>
            </a:r>
            <a:r>
              <a:rPr lang="ru-RU" sz="2400" dirty="0"/>
              <a:t> </a:t>
            </a:r>
            <a:r>
              <a:rPr lang="ru-RU" sz="2400" dirty="0" err="1"/>
              <a:t>прості</a:t>
            </a:r>
            <a:r>
              <a:rPr lang="ru-RU" sz="2400" dirty="0"/>
              <a:t> </a:t>
            </a:r>
            <a:r>
              <a:rPr lang="ru-RU" sz="2400" b="1" dirty="0" err="1"/>
              <a:t>комбінаторні</a:t>
            </a:r>
            <a:r>
              <a:rPr lang="ru-RU" sz="2400" b="1" dirty="0"/>
              <a:t> </a:t>
            </a:r>
            <a:r>
              <a:rPr lang="ru-RU" sz="2400" b="1" dirty="0" err="1"/>
              <a:t>задачі</a:t>
            </a:r>
            <a:r>
              <a:rPr lang="ru-RU" sz="2400" b="1" dirty="0"/>
              <a:t> </a:t>
            </a:r>
            <a:r>
              <a:rPr lang="ru-RU" sz="2400" dirty="0"/>
              <a:t>та </a:t>
            </a:r>
            <a:r>
              <a:rPr lang="ru-RU" sz="2400" dirty="0" err="1"/>
              <a:t>завдання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стосуються</a:t>
            </a:r>
            <a:r>
              <a:rPr lang="ru-RU" sz="2400" dirty="0"/>
              <a:t> </a:t>
            </a:r>
            <a:r>
              <a:rPr lang="ru-RU" sz="2400" b="1" dirty="0" err="1"/>
              <a:t>аналізу</a:t>
            </a:r>
            <a:r>
              <a:rPr lang="ru-RU" sz="2400" b="1" dirty="0"/>
              <a:t> </a:t>
            </a:r>
            <a:r>
              <a:rPr lang="ru-RU" sz="2400" b="1" dirty="0" err="1"/>
              <a:t>статистичних</a:t>
            </a:r>
            <a:r>
              <a:rPr lang="ru-RU" sz="2400" b="1" dirty="0"/>
              <a:t> </a:t>
            </a:r>
            <a:r>
              <a:rPr lang="ru-RU" sz="2400" b="1" dirty="0" err="1"/>
              <a:t>даних</a:t>
            </a:r>
            <a:r>
              <a:rPr lang="ru-RU" sz="2400" dirty="0"/>
              <a:t>. </a:t>
            </a:r>
          </a:p>
          <a:p>
            <a:pPr marL="211661" indent="0">
              <a:buNone/>
            </a:pPr>
            <a:endParaRPr lang="ru-RU" sz="2400" dirty="0"/>
          </a:p>
          <a:p>
            <a:r>
              <a:rPr lang="ru-RU" sz="2400" dirty="0"/>
              <a:t>На </a:t>
            </a:r>
            <a:r>
              <a:rPr lang="ru-RU" sz="2400" dirty="0" err="1"/>
              <a:t>гуртках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варіативних</a:t>
            </a:r>
            <a:r>
              <a:rPr lang="ru-RU" sz="2400" dirty="0"/>
              <a:t> курсах – </a:t>
            </a:r>
            <a:r>
              <a:rPr lang="ru-RU" sz="2400" dirty="0" err="1"/>
              <a:t>розглядати</a:t>
            </a:r>
            <a:r>
              <a:rPr lang="ru-RU" sz="2400" dirty="0"/>
              <a:t> </a:t>
            </a:r>
            <a:r>
              <a:rPr lang="ru-RU" sz="2400" b="1" dirty="0" err="1"/>
              <a:t>основні</a:t>
            </a:r>
            <a:r>
              <a:rPr lang="ru-RU" sz="2400" b="1" dirty="0"/>
              <a:t> </a:t>
            </a:r>
            <a:r>
              <a:rPr lang="ru-RU" sz="2400" b="1" dirty="0" err="1"/>
              <a:t>поняття</a:t>
            </a:r>
            <a:r>
              <a:rPr lang="ru-RU" sz="2400" b="1" dirty="0"/>
              <a:t> статистики </a:t>
            </a:r>
            <a:r>
              <a:rPr lang="ru-RU" sz="2400" dirty="0"/>
              <a:t>й </a:t>
            </a:r>
            <a:r>
              <a:rPr lang="ru-RU" sz="2400" b="1" dirty="0" err="1"/>
              <a:t>теорії</a:t>
            </a:r>
            <a:r>
              <a:rPr lang="ru-RU" sz="2400" b="1" dirty="0"/>
              <a:t> </a:t>
            </a:r>
            <a:r>
              <a:rPr lang="ru-RU" sz="2400" b="1" dirty="0" err="1"/>
              <a:t>ймовірностей</a:t>
            </a:r>
            <a:r>
              <a:rPr lang="ru-RU" sz="2400" dirty="0"/>
              <a:t>.</a:t>
            </a:r>
          </a:p>
        </p:txBody>
      </p:sp>
      <p:sp>
        <p:nvSpPr>
          <p:cNvPr id="761" name="Google Shape;761;p43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 smtClean="0"/>
              <a:t>PISA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88319" y="274237"/>
            <a:ext cx="5462714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661"/>
            <a:r>
              <a:rPr lang="ru-RU" sz="3733" b="1" dirty="0"/>
              <a:t>НА ЩО ЗВЕРТАТИ УВАГУ </a:t>
            </a:r>
            <a:endParaRPr lang="en-US" sz="3733" b="1" dirty="0"/>
          </a:p>
          <a:p>
            <a:pPr marL="211661"/>
            <a:r>
              <a:rPr lang="ru-RU" sz="3733" b="1" dirty="0"/>
              <a:t>У ПІДГОТОВЦІ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823" t="29212" r="54389" b="8514"/>
          <a:stretch/>
        </p:blipFill>
        <p:spPr>
          <a:xfrm>
            <a:off x="7985266" y="2201045"/>
            <a:ext cx="3856541" cy="35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83288" y="1028100"/>
            <a:ext cx="5512712" cy="4592000"/>
          </a:xfrm>
        </p:spPr>
        <p:txBody>
          <a:bodyPr/>
          <a:lstStyle/>
          <a:p>
            <a:r>
              <a:rPr lang="ru-RU" sz="3000" b="1" dirty="0" err="1" smtClean="0"/>
              <a:t>Навчання</a:t>
            </a:r>
            <a:r>
              <a:rPr lang="ru-RU" sz="3000" b="1" dirty="0" smtClean="0"/>
              <a:t> </a:t>
            </a:r>
            <a:r>
              <a:rPr lang="ru-RU" sz="3000" b="1" dirty="0" err="1"/>
              <a:t>протягом</a:t>
            </a:r>
            <a:r>
              <a:rPr lang="ru-RU" sz="3000" b="1" dirty="0"/>
              <a:t> </a:t>
            </a:r>
            <a:r>
              <a:rPr lang="ru-RU" sz="3000" b="1" dirty="0" err="1" smtClean="0"/>
              <a:t>життя</a:t>
            </a:r>
            <a:endParaRPr lang="en-US" sz="3000" b="1" dirty="0" smtClean="0"/>
          </a:p>
          <a:p>
            <a:r>
              <a:rPr lang="en-US" sz="3000" b="1" dirty="0" smtClean="0"/>
              <a:t>PBL - </a:t>
            </a:r>
            <a:r>
              <a:rPr lang="uk-UA" sz="3000" b="1" dirty="0" smtClean="0"/>
              <a:t>Проблемне навчання</a:t>
            </a:r>
            <a:endParaRPr lang="en-US" sz="3000" b="1" dirty="0" smtClean="0"/>
          </a:p>
          <a:p>
            <a:r>
              <a:rPr lang="ru-RU" sz="3000" b="1" dirty="0" err="1" smtClean="0"/>
              <a:t>Мікронавчання</a:t>
            </a:r>
            <a:endParaRPr lang="uk-UA" sz="3000" b="1" dirty="0" smtClean="0"/>
          </a:p>
          <a:p>
            <a:r>
              <a:rPr lang="uk-UA" sz="3000" b="1" dirty="0" smtClean="0"/>
              <a:t>Інтерактивне навчання і </a:t>
            </a:r>
            <a:r>
              <a:rPr lang="uk-UA" sz="3000" b="1" dirty="0" err="1" smtClean="0"/>
              <a:t>гейміфікація</a:t>
            </a:r>
            <a:endParaRPr lang="en-US" sz="3000" b="1" dirty="0" smtClean="0"/>
          </a:p>
          <a:p>
            <a:r>
              <a:rPr lang="uk-UA" sz="3000" b="1" dirty="0" smtClean="0"/>
              <a:t>Навчання </a:t>
            </a:r>
            <a:r>
              <a:rPr lang="uk-UA" sz="3000" b="1" dirty="0"/>
              <a:t>не у стінах </a:t>
            </a:r>
            <a:r>
              <a:rPr lang="uk-UA" sz="3000" b="1" dirty="0" smtClean="0"/>
              <a:t>школи</a:t>
            </a:r>
          </a:p>
          <a:p>
            <a:r>
              <a:rPr lang="uk-UA" sz="3000" b="1" dirty="0" smtClean="0"/>
              <a:t>Прикладна направленість</a:t>
            </a:r>
            <a:endParaRPr lang="ru-RU" sz="3000" b="1" dirty="0"/>
          </a:p>
          <a:p>
            <a:r>
              <a:rPr lang="uk-UA" sz="3000" b="1" dirty="0" smtClean="0"/>
              <a:t>Змішане навчання</a:t>
            </a:r>
          </a:p>
          <a:p>
            <a:r>
              <a:rPr lang="en-US" sz="3000" b="1" dirty="0" smtClean="0"/>
              <a:t>CLIL- </a:t>
            </a:r>
            <a:r>
              <a:rPr lang="ru-RU" sz="3000" b="1" dirty="0" err="1"/>
              <a:t>навчання</a:t>
            </a:r>
            <a:endParaRPr lang="ru-RU" sz="3000" b="1" dirty="0"/>
          </a:p>
          <a:p>
            <a:r>
              <a:rPr lang="en-US" sz="3000" b="1" dirty="0" smtClean="0"/>
              <a:t>STEAM – </a:t>
            </a:r>
            <a:r>
              <a:rPr lang="ru-RU" sz="3000" b="1" dirty="0" err="1" smtClean="0"/>
              <a:t>освіта</a:t>
            </a:r>
            <a:endParaRPr lang="ru-RU" sz="3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100" y="-7346"/>
            <a:ext cx="10281200" cy="763600"/>
          </a:xfrm>
        </p:spPr>
        <p:txBody>
          <a:bodyPr/>
          <a:lstStyle/>
          <a:p>
            <a:r>
              <a:rPr lang="uk-UA" sz="5000" dirty="0" smtClean="0"/>
              <a:t>Освітні тренди</a:t>
            </a:r>
            <a:endParaRPr lang="ru-RU" sz="5000" dirty="0"/>
          </a:p>
        </p:txBody>
      </p:sp>
      <p:pic>
        <p:nvPicPr>
          <p:cNvPr id="3074" name="Picture 2" descr="The Hottest Educational Technology Trends based on Teachers - Inf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992"/>
            <a:ext cx="5699125" cy="31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6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PISA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5348" y="349613"/>
            <a:ext cx="5462714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661"/>
            <a:r>
              <a:rPr lang="ru-RU" sz="3733" b="1" dirty="0"/>
              <a:t>НА ЩО ЗВЕРТАТИ УВАГУ </a:t>
            </a:r>
            <a:endParaRPr lang="en-US" sz="3733" b="1" dirty="0"/>
          </a:p>
          <a:p>
            <a:pPr marL="211661"/>
            <a:r>
              <a:rPr lang="ru-RU" sz="3733" b="1" dirty="0"/>
              <a:t>У ПІДГОТОВЦІ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1926" y="1757511"/>
            <a:ext cx="304835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>
              <a:defRPr/>
            </a:pPr>
            <a:r>
              <a:rPr lang="uk-UA" altLang="ru-RU" sz="2400" i="1" dirty="0"/>
              <a:t>Свіжі гриби містять у собі 80% води, а сушені - </a:t>
            </a:r>
            <a:r>
              <a:rPr lang="en-US" altLang="ru-RU" sz="2400" i="1" dirty="0"/>
              <a:t>  </a:t>
            </a:r>
            <a:r>
              <a:rPr lang="uk-UA" altLang="ru-RU" sz="2400" i="1" dirty="0"/>
              <a:t>12%. </a:t>
            </a:r>
            <a:r>
              <a:rPr lang="en-US" altLang="ru-RU" sz="2400" i="1" dirty="0"/>
              <a:t> C</a:t>
            </a:r>
            <a:r>
              <a:rPr lang="uk-UA" altLang="ru-RU" sz="2400" i="1" dirty="0"/>
              <a:t>кільки сушених грибів одержимо з 22 кг свіжих?</a:t>
            </a:r>
            <a:br>
              <a:rPr lang="uk-UA" altLang="ru-RU" sz="2400" i="1" dirty="0"/>
            </a:br>
            <a:endParaRPr lang="ru-RU" altLang="ru-RU" sz="2400" i="1" dirty="0"/>
          </a:p>
        </p:txBody>
      </p:sp>
      <p:sp>
        <p:nvSpPr>
          <p:cNvPr id="6" name="Rectangle 1897"/>
          <p:cNvSpPr>
            <a:spLocks noChangeArrowheads="1"/>
          </p:cNvSpPr>
          <p:nvPr/>
        </p:nvSpPr>
        <p:spPr bwMode="auto">
          <a:xfrm>
            <a:off x="4451833" y="1673158"/>
            <a:ext cx="1017588" cy="47449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7" name="Picture 1882" descr="MCFD00463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80" y="4838167"/>
            <a:ext cx="1797051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89"/>
          <p:cNvSpPr>
            <a:spLocks noChangeArrowheads="1"/>
          </p:cNvSpPr>
          <p:nvPr/>
        </p:nvSpPr>
        <p:spPr bwMode="auto">
          <a:xfrm>
            <a:off x="4642357" y="1752786"/>
            <a:ext cx="671491" cy="1857057"/>
          </a:xfrm>
          <a:prstGeom prst="rect">
            <a:avLst/>
          </a:prstGeom>
          <a:solidFill>
            <a:srgbClr val="8BE1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" name="Rectangle 1890"/>
          <p:cNvSpPr>
            <a:spLocks noChangeArrowheads="1"/>
          </p:cNvSpPr>
          <p:nvPr/>
        </p:nvSpPr>
        <p:spPr bwMode="auto">
          <a:xfrm>
            <a:off x="4642357" y="5723371"/>
            <a:ext cx="671491" cy="550296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Rectangle 1891"/>
          <p:cNvSpPr>
            <a:spLocks noChangeArrowheads="1"/>
          </p:cNvSpPr>
          <p:nvPr/>
        </p:nvSpPr>
        <p:spPr bwMode="auto">
          <a:xfrm>
            <a:off x="4642357" y="5513972"/>
            <a:ext cx="671491" cy="183432"/>
          </a:xfrm>
          <a:prstGeom prst="rect">
            <a:avLst/>
          </a:prstGeom>
          <a:solidFill>
            <a:srgbClr val="8BE1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892"/>
          <p:cNvSpPr>
            <a:spLocks noChangeArrowheads="1"/>
          </p:cNvSpPr>
          <p:nvPr/>
        </p:nvSpPr>
        <p:spPr bwMode="auto">
          <a:xfrm>
            <a:off x="4642357" y="3635737"/>
            <a:ext cx="671491" cy="54878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2" name="Rectangle 1894"/>
          <p:cNvSpPr>
            <a:spLocks noChangeArrowheads="1"/>
          </p:cNvSpPr>
          <p:nvPr/>
        </p:nvSpPr>
        <p:spPr bwMode="auto">
          <a:xfrm>
            <a:off x="4642357" y="1752786"/>
            <a:ext cx="671491" cy="1857057"/>
          </a:xfrm>
          <a:prstGeom prst="rect">
            <a:avLst/>
          </a:prstGeom>
          <a:solidFill>
            <a:srgbClr val="8BE1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895"/>
          <p:cNvSpPr>
            <a:spLocks noChangeArrowheads="1"/>
          </p:cNvSpPr>
          <p:nvPr/>
        </p:nvSpPr>
        <p:spPr bwMode="auto">
          <a:xfrm>
            <a:off x="4642357" y="3635737"/>
            <a:ext cx="671491" cy="54878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" name="Rectangle 1898"/>
          <p:cNvSpPr>
            <a:spLocks noChangeArrowheads="1"/>
          </p:cNvSpPr>
          <p:nvPr/>
        </p:nvSpPr>
        <p:spPr bwMode="auto">
          <a:xfrm>
            <a:off x="4462437" y="4247510"/>
            <a:ext cx="967300" cy="123399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5" name="Picture 1900" descr="MCj033136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45" y="4504649"/>
            <a:ext cx="1814512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01" descr="MCj019348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66" y="4508169"/>
            <a:ext cx="25527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02" descr="MCFD00463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25" y="5428097"/>
            <a:ext cx="1797051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905"/>
          <p:cNvSpPr txBox="1">
            <a:spLocks noChangeArrowheads="1"/>
          </p:cNvSpPr>
          <p:nvPr/>
        </p:nvSpPr>
        <p:spPr bwMode="auto">
          <a:xfrm>
            <a:off x="4706340" y="2408069"/>
            <a:ext cx="1544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Arial" panose="020B0604020202020204" pitchFamily="34" charset="0"/>
              </a:rPr>
              <a:t>80%</a:t>
            </a:r>
          </a:p>
        </p:txBody>
      </p:sp>
      <p:sp>
        <p:nvSpPr>
          <p:cNvPr id="19" name="Text Box 1906"/>
          <p:cNvSpPr txBox="1">
            <a:spLocks noChangeArrowheads="1"/>
          </p:cNvSpPr>
          <p:nvPr/>
        </p:nvSpPr>
        <p:spPr bwMode="auto">
          <a:xfrm>
            <a:off x="4779365" y="5428096"/>
            <a:ext cx="15441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Arial" panose="020B0604020202020204" pitchFamily="34" charset="0"/>
              </a:rPr>
              <a:t>12%</a:t>
            </a:r>
          </a:p>
        </p:txBody>
      </p:sp>
      <p:sp>
        <p:nvSpPr>
          <p:cNvPr id="20" name="AutoShape 1907"/>
          <p:cNvSpPr>
            <a:spLocks/>
          </p:cNvSpPr>
          <p:nvPr/>
        </p:nvSpPr>
        <p:spPr bwMode="auto">
          <a:xfrm>
            <a:off x="5539618" y="1785191"/>
            <a:ext cx="134593" cy="2543791"/>
          </a:xfrm>
          <a:prstGeom prst="rightBrace">
            <a:avLst>
              <a:gd name="adj1" fmla="val 153662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" name="AutoShape 1908"/>
          <p:cNvSpPr>
            <a:spLocks/>
          </p:cNvSpPr>
          <p:nvPr/>
        </p:nvSpPr>
        <p:spPr bwMode="auto">
          <a:xfrm>
            <a:off x="5539618" y="5520419"/>
            <a:ext cx="134593" cy="824685"/>
          </a:xfrm>
          <a:prstGeom prst="rightBrace">
            <a:avLst>
              <a:gd name="adj1" fmla="val 49817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2" name="Text Box 1909"/>
          <p:cNvSpPr txBox="1">
            <a:spLocks noChangeArrowheads="1"/>
          </p:cNvSpPr>
          <p:nvPr/>
        </p:nvSpPr>
        <p:spPr bwMode="auto">
          <a:xfrm>
            <a:off x="5711515" y="2750848"/>
            <a:ext cx="12239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22 кг</a:t>
            </a:r>
          </a:p>
        </p:txBody>
      </p:sp>
      <p:sp>
        <p:nvSpPr>
          <p:cNvPr id="23" name="Text Box 1910"/>
          <p:cNvSpPr txBox="1">
            <a:spLocks noChangeArrowheads="1"/>
          </p:cNvSpPr>
          <p:nvPr/>
        </p:nvSpPr>
        <p:spPr bwMode="auto">
          <a:xfrm>
            <a:off x="5674211" y="5684485"/>
            <a:ext cx="12239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? кг</a:t>
            </a: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6766560" y="2101653"/>
            <a:ext cx="5312987" cy="50093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3979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3979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Arial" panose="020B0604020202020204" pitchFamily="34" charset="0"/>
              <a:buChar char="■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67" smtClean="0"/>
              <a:t>Тема “Відсотки. Задачі на відсотки” має стати наскрізною змістовою лінією основної та старшої шкіл.</a:t>
            </a:r>
          </a:p>
          <a:p>
            <a:pPr marL="169329" indent="0">
              <a:buFont typeface="Arial" panose="020B0604020202020204" pitchFamily="34" charset="0"/>
              <a:buNone/>
            </a:pPr>
            <a:endParaRPr lang="ru-RU" sz="2667" smtClean="0"/>
          </a:p>
          <a:p>
            <a:r>
              <a:rPr lang="ru-RU" sz="2667" smtClean="0"/>
              <a:t> Відомості про відсотки варто розглядати не лише в 5–6-х класах, а й постійно актуалізувати в 7–9-х та 10–11 класах.</a:t>
            </a:r>
            <a:endParaRPr lang="ru-RU" sz="2667" dirty="0"/>
          </a:p>
        </p:txBody>
      </p:sp>
    </p:spTree>
    <p:extLst>
      <p:ext uri="{BB962C8B-B14F-4D97-AF65-F5344CB8AC3E}">
        <p14:creationId xmlns:p14="http://schemas.microsoft.com/office/powerpoint/2010/main" val="14222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8483E-6 L 3.05556E-6 0.25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1656E-6 L -0.00018 0.38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0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/>
          <p:cNvSpPr txBox="1">
            <a:spLocks noGrp="1"/>
          </p:cNvSpPr>
          <p:nvPr>
            <p:ph type="body" idx="1"/>
          </p:nvPr>
        </p:nvSpPr>
        <p:spPr>
          <a:xfrm>
            <a:off x="1337534" y="1621755"/>
            <a:ext cx="9349921" cy="42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2667" dirty="0">
              <a:uFill>
                <a:noFill/>
              </a:uFill>
              <a:hlinkClick r:id="rId3"/>
            </a:endParaRPr>
          </a:p>
          <a:p>
            <a:r>
              <a:rPr lang="uk-UA" sz="2400" dirty="0"/>
              <a:t>Приділяти увагу на </a:t>
            </a:r>
            <a:r>
              <a:rPr lang="uk-UA" sz="2400" dirty="0" err="1"/>
              <a:t>уроках</a:t>
            </a:r>
            <a:r>
              <a:rPr lang="uk-UA" sz="2400" dirty="0"/>
              <a:t> наближеним обчисленням.</a:t>
            </a:r>
          </a:p>
          <a:p>
            <a:pPr marL="211661" indent="0">
              <a:buNone/>
            </a:pPr>
            <a:endParaRPr lang="ru-RU" sz="2400" dirty="0"/>
          </a:p>
        </p:txBody>
      </p:sp>
      <p:sp>
        <p:nvSpPr>
          <p:cNvPr id="761" name="Google Shape;761;p43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 smtClean="0"/>
              <a:t>PISA</a:t>
            </a:r>
            <a:endParaRPr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46165952"/>
              </p:ext>
            </p:extLst>
          </p:nvPr>
        </p:nvGraphicFramePr>
        <p:xfrm>
          <a:off x="1575349" y="3119817"/>
          <a:ext cx="10370217" cy="330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75348" y="349613"/>
            <a:ext cx="5462714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661"/>
            <a:r>
              <a:rPr lang="ru-RU" sz="3733" b="1" dirty="0"/>
              <a:t>НА ЩО ЗВЕРТАТИ УВАГУ </a:t>
            </a:r>
            <a:endParaRPr lang="en-US" sz="3733" b="1" dirty="0"/>
          </a:p>
          <a:p>
            <a:pPr marL="211661"/>
            <a:r>
              <a:rPr lang="ru-RU" sz="3733" b="1" dirty="0"/>
              <a:t>У ПІДГОТОВЦІ</a:t>
            </a:r>
          </a:p>
        </p:txBody>
      </p:sp>
    </p:spTree>
    <p:extLst>
      <p:ext uri="{BB962C8B-B14F-4D97-AF65-F5344CB8AC3E}">
        <p14:creationId xmlns:p14="http://schemas.microsoft.com/office/powerpoint/2010/main" val="32326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/>
          <p:cNvSpPr txBox="1">
            <a:spLocks noGrp="1"/>
          </p:cNvSpPr>
          <p:nvPr>
            <p:ph type="body" idx="1"/>
          </p:nvPr>
        </p:nvSpPr>
        <p:spPr>
          <a:xfrm>
            <a:off x="1057009" y="1658201"/>
            <a:ext cx="6146280" cy="42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2667" dirty="0">
              <a:uFill>
                <a:noFill/>
              </a:uFill>
              <a:hlinkClick r:id="rId3"/>
            </a:endParaRPr>
          </a:p>
          <a:p>
            <a:r>
              <a:rPr lang="ru-RU" sz="2400" dirty="0"/>
              <a:t>Активно </a:t>
            </a:r>
            <a:r>
              <a:rPr lang="ru-RU" sz="2400" dirty="0" err="1"/>
              <a:t>впроваджувати</a:t>
            </a:r>
            <a:r>
              <a:rPr lang="ru-RU" sz="2400" dirty="0"/>
              <a:t> </a:t>
            </a:r>
            <a:r>
              <a:rPr lang="ru-RU" sz="2400" dirty="0" err="1"/>
              <a:t>фузіонізм</a:t>
            </a:r>
            <a:r>
              <a:rPr lang="ru-RU" sz="2400" dirty="0"/>
              <a:t> у </a:t>
            </a:r>
            <a:r>
              <a:rPr lang="ru-RU" sz="2400" dirty="0" err="1"/>
              <a:t>навчанні</a:t>
            </a:r>
            <a:r>
              <a:rPr lang="ru-RU" sz="2400" dirty="0"/>
              <a:t> </a:t>
            </a:r>
            <a:r>
              <a:rPr lang="ru-RU" sz="2400" dirty="0" err="1"/>
              <a:t>геометрії</a:t>
            </a:r>
            <a:r>
              <a:rPr lang="ru-RU" sz="2400" dirty="0"/>
              <a:t> (</a:t>
            </a:r>
            <a:r>
              <a:rPr lang="ru-RU" sz="2400" dirty="0" err="1"/>
              <a:t>поєднувати</a:t>
            </a:r>
            <a:r>
              <a:rPr lang="ru-RU" sz="2400" dirty="0"/>
              <a:t> </a:t>
            </a:r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планіметричних</a:t>
            </a:r>
            <a:r>
              <a:rPr lang="ru-RU" sz="2400" dirty="0"/>
              <a:t> і </a:t>
            </a:r>
            <a:r>
              <a:rPr lang="ru-RU" sz="2400" dirty="0" err="1"/>
              <a:t>стереометричних</a:t>
            </a:r>
            <a:r>
              <a:rPr lang="ru-RU" sz="2400" dirty="0"/>
              <a:t> </a:t>
            </a:r>
            <a:r>
              <a:rPr lang="ru-RU" sz="2400" dirty="0" err="1"/>
              <a:t>фігур</a:t>
            </a:r>
            <a:r>
              <a:rPr lang="ru-RU" sz="2400" dirty="0"/>
              <a:t>).</a:t>
            </a:r>
          </a:p>
          <a:p>
            <a:pPr marL="211661" indent="0">
              <a:buNone/>
            </a:pPr>
            <a:endParaRPr lang="ru-RU" sz="2400" dirty="0"/>
          </a:p>
          <a:p>
            <a:r>
              <a:rPr lang="ru-RU" sz="2400" dirty="0" err="1"/>
              <a:t>Доцільно</a:t>
            </a:r>
            <a:r>
              <a:rPr lang="ru-RU" sz="2400" dirty="0"/>
              <a:t> </a:t>
            </a:r>
            <a:r>
              <a:rPr lang="ru-RU" sz="2400" dirty="0" err="1"/>
              <a:t>розвивати</a:t>
            </a:r>
            <a:r>
              <a:rPr lang="ru-RU" sz="2400" dirty="0"/>
              <a:t> </a:t>
            </a:r>
            <a:r>
              <a:rPr lang="ru-RU" sz="2400" dirty="0" err="1"/>
              <a:t>просторове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і </a:t>
            </a:r>
            <a:r>
              <a:rPr lang="ru-RU" sz="2400" dirty="0" err="1"/>
              <a:t>розв’язувати</a:t>
            </a:r>
            <a:r>
              <a:rPr lang="ru-RU" sz="2400" dirty="0"/>
              <a:t> </a:t>
            </a:r>
            <a:r>
              <a:rPr lang="ru-RU" sz="2400" dirty="0" err="1"/>
              <a:t>різні</a:t>
            </a:r>
            <a:r>
              <a:rPr lang="ru-RU" sz="2400" dirty="0"/>
              <a:t> </a:t>
            </a:r>
            <a:r>
              <a:rPr lang="ru-RU" sz="2400" dirty="0" err="1"/>
              <a:t>прикладні</a:t>
            </a:r>
            <a:r>
              <a:rPr lang="ru-RU" sz="2400" dirty="0"/>
              <a:t> </a:t>
            </a:r>
            <a:r>
              <a:rPr lang="ru-RU" sz="2400" dirty="0" err="1"/>
              <a:t>стереометричні</a:t>
            </a:r>
            <a:r>
              <a:rPr lang="ru-RU" sz="2400" dirty="0"/>
              <a:t> </a:t>
            </a:r>
            <a:r>
              <a:rPr lang="ru-RU" sz="2400" dirty="0" err="1"/>
              <a:t>задачі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зводяться</a:t>
            </a:r>
            <a:r>
              <a:rPr lang="ru-RU" sz="2400" dirty="0"/>
              <a:t> до </a:t>
            </a:r>
            <a:r>
              <a:rPr lang="ru-RU" sz="2400" dirty="0" err="1"/>
              <a:t>планіметричних</a:t>
            </a:r>
            <a:r>
              <a:rPr lang="ru-RU" sz="2400" dirty="0"/>
              <a:t>. </a:t>
            </a:r>
          </a:p>
        </p:txBody>
      </p:sp>
      <p:sp>
        <p:nvSpPr>
          <p:cNvPr id="761" name="Google Shape;761;p43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 smtClean="0"/>
              <a:t>PISA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88319" y="274237"/>
            <a:ext cx="5462714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661"/>
            <a:r>
              <a:rPr lang="ru-RU" sz="3733" b="1" dirty="0"/>
              <a:t>НА ЩО ЗВЕРТАТИ УВАГУ </a:t>
            </a:r>
            <a:endParaRPr lang="en-US" sz="3733" b="1" dirty="0"/>
          </a:p>
          <a:p>
            <a:pPr marL="211661"/>
            <a:r>
              <a:rPr lang="ru-RU" sz="3733" b="1" dirty="0"/>
              <a:t>У ПІДГОТОВЦІ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51" y="2083292"/>
            <a:ext cx="5088015" cy="290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/>
          <p:cNvSpPr txBox="1">
            <a:spLocks noGrp="1"/>
          </p:cNvSpPr>
          <p:nvPr>
            <p:ph type="body" idx="1"/>
          </p:nvPr>
        </p:nvSpPr>
        <p:spPr>
          <a:xfrm>
            <a:off x="1194861" y="1511693"/>
            <a:ext cx="6275983" cy="42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sz="2667" dirty="0">
              <a:uFill>
                <a:noFill/>
              </a:uFill>
              <a:hlinkClick r:id="rId3"/>
            </a:endParaRPr>
          </a:p>
          <a:p>
            <a:r>
              <a:rPr lang="ru-RU" sz="2400" dirty="0" err="1"/>
              <a:t>Варто</a:t>
            </a:r>
            <a:r>
              <a:rPr lang="ru-RU" sz="2400" dirty="0"/>
              <a:t> </a:t>
            </a:r>
            <a:r>
              <a:rPr lang="ru-RU" sz="2400" dirty="0" err="1"/>
              <a:t>розвивати</a:t>
            </a:r>
            <a:r>
              <a:rPr lang="ru-RU" sz="2400" dirty="0"/>
              <a:t> </a:t>
            </a:r>
            <a:r>
              <a:rPr lang="ru-RU" sz="2400" dirty="0" err="1"/>
              <a:t>вміння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</a:t>
            </a:r>
            <a:r>
              <a:rPr lang="ru-RU" sz="2400" dirty="0" err="1"/>
              <a:t>створювати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до задач – </a:t>
            </a:r>
            <a:r>
              <a:rPr lang="ru-RU" sz="2400" dirty="0" err="1"/>
              <a:t>постійно</a:t>
            </a:r>
            <a:r>
              <a:rPr lang="ru-RU" sz="2400" dirty="0"/>
              <a:t> </a:t>
            </a:r>
            <a:r>
              <a:rPr lang="ru-RU" sz="2400" dirty="0" err="1"/>
              <a:t>пропонувати</a:t>
            </a:r>
            <a:r>
              <a:rPr lang="ru-RU" sz="2400" dirty="0"/>
              <a:t> </a:t>
            </a:r>
            <a:r>
              <a:rPr lang="ru-RU" sz="2400" dirty="0" err="1"/>
              <a:t>прикладні</a:t>
            </a:r>
            <a:r>
              <a:rPr lang="ru-RU" sz="2400" dirty="0"/>
              <a:t> </a:t>
            </a:r>
            <a:r>
              <a:rPr lang="ru-RU" sz="2400" dirty="0" err="1"/>
              <a:t>задачі</a:t>
            </a:r>
            <a:r>
              <a:rPr lang="ru-RU" sz="2400" dirty="0"/>
              <a:t>, </a:t>
            </a:r>
            <a:r>
              <a:rPr lang="ru-RU" sz="2400" dirty="0" err="1"/>
              <a:t>розв’язування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передбачає</a:t>
            </a:r>
            <a:r>
              <a:rPr lang="ru-RU" sz="2400" dirty="0"/>
              <a:t> </a:t>
            </a:r>
            <a:r>
              <a:rPr lang="ru-RU" sz="2400" dirty="0" err="1"/>
              <a:t>різноманітне</a:t>
            </a:r>
            <a:r>
              <a:rPr lang="ru-RU" sz="2400" dirty="0"/>
              <a:t> </a:t>
            </a:r>
            <a:r>
              <a:rPr lang="ru-RU" sz="2400" dirty="0" err="1"/>
              <a:t>моделювання</a:t>
            </a:r>
            <a:r>
              <a:rPr lang="ru-RU" sz="2400" dirty="0"/>
              <a:t> (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рівнянь</a:t>
            </a:r>
            <a:r>
              <a:rPr lang="ru-RU" sz="2400" dirty="0"/>
              <a:t>, </a:t>
            </a:r>
            <a:r>
              <a:rPr lang="ru-RU" sz="2400" dirty="0" err="1"/>
              <a:t>графіків</a:t>
            </a:r>
            <a:r>
              <a:rPr lang="ru-RU" sz="2400" dirty="0"/>
              <a:t>, схем, </a:t>
            </a:r>
            <a:r>
              <a:rPr lang="ru-RU" sz="2400" dirty="0" err="1"/>
              <a:t>малюнків</a:t>
            </a:r>
            <a:r>
              <a:rPr lang="ru-RU" sz="2400" dirty="0"/>
              <a:t>, </a:t>
            </a:r>
            <a:r>
              <a:rPr lang="ru-RU" sz="2400" dirty="0" err="1"/>
              <a:t>графів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).</a:t>
            </a:r>
          </a:p>
        </p:txBody>
      </p:sp>
      <p:sp>
        <p:nvSpPr>
          <p:cNvPr id="761" name="Google Shape;761;p43"/>
          <p:cNvSpPr txBox="1">
            <a:spLocks noGrp="1"/>
          </p:cNvSpPr>
          <p:nvPr>
            <p:ph type="title"/>
          </p:nvPr>
        </p:nvSpPr>
        <p:spPr>
          <a:xfrm rot="-5400000">
            <a:off x="-2745267" y="2867800"/>
            <a:ext cx="7043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 smtClean="0"/>
              <a:t>PISA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88319" y="274237"/>
            <a:ext cx="5462714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661"/>
            <a:r>
              <a:rPr lang="ru-RU" sz="3733" b="1" dirty="0"/>
              <a:t>НА ЩО ЗВЕРТАТИ УВАГУ </a:t>
            </a:r>
            <a:endParaRPr lang="en-US" sz="3733" b="1" dirty="0"/>
          </a:p>
          <a:p>
            <a:pPr marL="211661"/>
            <a:r>
              <a:rPr lang="ru-RU" sz="3733" b="1" dirty="0"/>
              <a:t>У ПІДГОТОВЦІ</a:t>
            </a:r>
          </a:p>
        </p:txBody>
      </p:sp>
      <p:pic>
        <p:nvPicPr>
          <p:cNvPr id="5" name="Picture 4" descr="Файл:Wheel8 new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19" y="4556490"/>
            <a:ext cx="5243208" cy="173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Алгебра і початки аналізу 10 клас Тема уроку. Знаходження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80" y="4293141"/>
            <a:ext cx="2696995" cy="22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570" y="3462178"/>
            <a:ext cx="2083887" cy="4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1086289" y="2639941"/>
            <a:ext cx="3868800" cy="302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У </a:t>
            </a:r>
            <a:r>
              <a:rPr lang="ru-RU" b="1" dirty="0" err="1">
                <a:solidFill>
                  <a:schemeClr val="tx1"/>
                </a:solidFill>
              </a:rPr>
              <a:t>цьому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збірнику</a:t>
            </a:r>
            <a:r>
              <a:rPr lang="ru-RU" b="1" dirty="0">
                <a:solidFill>
                  <a:schemeClr val="tx1"/>
                </a:solidFill>
              </a:rPr>
              <a:t> велика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завдань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присвячена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аналізу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пошуку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статистичної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інформації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її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інтерпретації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1328502" y="455513"/>
            <a:ext cx="453907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uk-UA" dirty="0" smtClean="0"/>
              <a:t>Використання готових завдань</a:t>
            </a:r>
            <a:endParaRPr dirty="0"/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587802" y="1615649"/>
            <a:ext cx="2558433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/>
          <p:nvPr/>
        </p:nvSpPr>
        <p:spPr>
          <a:xfrm rot="-391042">
            <a:off x="7554285" y="3264635"/>
            <a:ext cx="1468344" cy="865333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6" name="Google Shape;226;p33"/>
          <p:cNvSpPr/>
          <p:nvPr/>
        </p:nvSpPr>
        <p:spPr>
          <a:xfrm rot="-2148808">
            <a:off x="7532233" y="1438100"/>
            <a:ext cx="863219" cy="355096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2"/>
              </a:solidFill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9933169" y="1219117"/>
            <a:ext cx="672839" cy="8753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95959">
              <a:alpha val="267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2"/>
              </a:solidFill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8648655" flipH="1">
            <a:off x="5035320" y="2672040"/>
            <a:ext cx="2105888" cy="95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7083" t="18140" r="27449" b="16750"/>
          <a:stretch/>
        </p:blipFill>
        <p:spPr>
          <a:xfrm>
            <a:off x="7264401" y="455514"/>
            <a:ext cx="4111904" cy="59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lef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15" y="3844757"/>
            <a:ext cx="4322479" cy="29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ef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55" y="4047633"/>
            <a:ext cx="3579207" cy="23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906173" y="1032807"/>
            <a:ext cx="522349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●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○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■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●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○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■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●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Char char="○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oboto Mono Regular"/>
              <a:buChar char="■"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r>
              <a:rPr lang="ru-RU" sz="2133" dirty="0">
                <a:solidFill>
                  <a:srgbClr val="00B050"/>
                </a:solidFill>
              </a:rPr>
              <a:t>Н. А. </a:t>
            </a:r>
            <a:r>
              <a:rPr lang="ru-RU" sz="2133" dirty="0" err="1">
                <a:solidFill>
                  <a:srgbClr val="00B050"/>
                </a:solidFill>
              </a:rPr>
              <a:t>Тарасенкова</a:t>
            </a:r>
            <a:r>
              <a:rPr lang="ru-RU" sz="2133" dirty="0">
                <a:solidFill>
                  <a:srgbClr val="00B050"/>
                </a:solidFill>
              </a:rPr>
              <a:t>, </a:t>
            </a:r>
          </a:p>
          <a:p>
            <a:pPr marL="126997" indent="0">
              <a:buNone/>
            </a:pPr>
            <a:r>
              <a:rPr lang="ru-RU" sz="2133" dirty="0">
                <a:solidFill>
                  <a:srgbClr val="00B050"/>
                </a:solidFill>
              </a:rPr>
              <a:t>    М. І. Бурда,  та </a:t>
            </a:r>
            <a:r>
              <a:rPr lang="ru-RU" sz="2133" dirty="0" err="1">
                <a:solidFill>
                  <a:srgbClr val="00B050"/>
                </a:solidFill>
              </a:rPr>
              <a:t>ін</a:t>
            </a:r>
            <a:r>
              <a:rPr lang="ru-RU" sz="2133" dirty="0">
                <a:solidFill>
                  <a:srgbClr val="00B050"/>
                </a:solidFill>
              </a:rPr>
              <a:t>.</a:t>
            </a:r>
          </a:p>
          <a:p>
            <a:pPr marL="45718" indent="0">
              <a:spcBef>
                <a:spcPts val="600"/>
              </a:spcBef>
              <a:buNone/>
            </a:pPr>
            <a:r>
              <a:rPr lang="ru-RU" sz="2133" dirty="0" err="1">
                <a:solidFill>
                  <a:srgbClr val="00B050"/>
                </a:solidFill>
              </a:rPr>
              <a:t>Перевірка</a:t>
            </a:r>
            <a:r>
              <a:rPr lang="ru-RU" sz="2133" dirty="0">
                <a:solidFill>
                  <a:srgbClr val="00B050"/>
                </a:solidFill>
              </a:rPr>
              <a:t> </a:t>
            </a:r>
            <a:r>
              <a:rPr lang="ru-RU" sz="2133" dirty="0" err="1">
                <a:solidFill>
                  <a:srgbClr val="00B050"/>
                </a:solidFill>
              </a:rPr>
              <a:t>предметних</a:t>
            </a:r>
            <a:r>
              <a:rPr lang="ru-RU" sz="2133" dirty="0">
                <a:solidFill>
                  <a:srgbClr val="00B050"/>
                </a:solidFill>
              </a:rPr>
              <a:t> </a:t>
            </a:r>
          </a:p>
          <a:p>
            <a:pPr marL="45718" indent="0">
              <a:spcBef>
                <a:spcPts val="600"/>
              </a:spcBef>
              <a:buNone/>
            </a:pPr>
            <a:r>
              <a:rPr lang="ru-RU" sz="2133" dirty="0">
                <a:solidFill>
                  <a:srgbClr val="00B050"/>
                </a:solidFill>
              </a:rPr>
              <a:t>компетентностей</a:t>
            </a:r>
          </a:p>
          <a:p>
            <a:pPr marL="45718" indent="0">
              <a:spcBef>
                <a:spcPts val="600"/>
              </a:spcBef>
              <a:buNone/>
            </a:pPr>
            <a:r>
              <a:rPr lang="ru-RU" sz="2133" dirty="0">
                <a:solidFill>
                  <a:srgbClr val="00B050"/>
                </a:solidFill>
              </a:rPr>
              <a:t> 5, 6 та 7 </a:t>
            </a:r>
            <a:r>
              <a:rPr lang="ru-RU" sz="2133" dirty="0" err="1">
                <a:solidFill>
                  <a:srgbClr val="00B050"/>
                </a:solidFill>
              </a:rPr>
              <a:t>клас</a:t>
            </a:r>
            <a:endParaRPr lang="ru-RU" sz="2133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64" y="1749141"/>
            <a:ext cx="5764149" cy="3191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64" y="4994069"/>
            <a:ext cx="5897059" cy="1134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64" y="910941"/>
            <a:ext cx="6486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4" y="748796"/>
            <a:ext cx="11050953" cy="55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589936"/>
            <a:ext cx="10281200" cy="763600"/>
          </a:xfrm>
        </p:spPr>
        <p:txBody>
          <a:bodyPr/>
          <a:lstStyle/>
          <a:p>
            <a:r>
              <a:rPr lang="uk-UA" sz="8000" b="1" dirty="0" smtClean="0"/>
              <a:t>Змішане</a:t>
            </a:r>
            <a:br>
              <a:rPr lang="uk-UA" sz="8000" b="1" dirty="0" smtClean="0"/>
            </a:br>
            <a:r>
              <a:rPr lang="uk-UA" sz="8000" b="1" dirty="0" smtClean="0"/>
              <a:t> навчання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8420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9380" y="259080"/>
            <a:ext cx="7200900" cy="1485900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rgbClr val="7C0095"/>
                </a:solidFill>
              </a:rPr>
              <a:t>Змішане навчання</a:t>
            </a:r>
            <a:endParaRPr lang="ru-RU" sz="6000" b="1" dirty="0">
              <a:solidFill>
                <a:srgbClr val="7C009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56" t="21692" r="17203" b="11458"/>
          <a:stretch/>
        </p:blipFill>
        <p:spPr>
          <a:xfrm>
            <a:off x="2194560" y="1760220"/>
            <a:ext cx="8473440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654" y="248682"/>
            <a:ext cx="8272146" cy="1485900"/>
          </a:xfrm>
        </p:spPr>
        <p:txBody>
          <a:bodyPr>
            <a:noAutofit/>
          </a:bodyPr>
          <a:lstStyle/>
          <a:p>
            <a:r>
              <a:rPr lang="uk-UA" sz="6000" b="1" dirty="0">
                <a:solidFill>
                  <a:srgbClr val="0432FF"/>
                </a:solidFill>
              </a:rPr>
              <a:t>Традиційне навчання</a:t>
            </a:r>
            <a:endParaRPr lang="ru-RU" sz="6000" b="1" dirty="0">
              <a:solidFill>
                <a:srgbClr val="0432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Ð ÐµÐ·ÑÐ»ÑÑÐ°Ñ Ð¿Ð¾ÑÑÐºÑ Ð·Ð¾Ð±ÑÐ°Ð¶ÐµÐ½Ñ Ð·Ð° Ð·Ð°Ð¿Ð¸ÑÐ¾Ð¼ &quot;ÐºÐ»Ð°ÑÑ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473082"/>
            <a:ext cx="8028305" cy="45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589936"/>
            <a:ext cx="10281200" cy="763600"/>
          </a:xfrm>
        </p:spPr>
        <p:txBody>
          <a:bodyPr/>
          <a:lstStyle/>
          <a:p>
            <a:r>
              <a:rPr lang="ru-RU" sz="8000" b="1" dirty="0" err="1"/>
              <a:t>Навчання</a:t>
            </a:r>
            <a:r>
              <a:rPr lang="ru-RU" sz="8000" b="1" dirty="0"/>
              <a:t> </a:t>
            </a:r>
            <a:r>
              <a:rPr lang="ru-RU" sz="8000" b="1" dirty="0" err="1" smtClean="0"/>
              <a:t>продовж</a:t>
            </a:r>
            <a:r>
              <a:rPr lang="ru-RU" sz="8000" b="1" dirty="0" smtClean="0"/>
              <a:t> </a:t>
            </a:r>
            <a:r>
              <a:rPr lang="ru-RU" sz="8000" b="1" dirty="0" err="1"/>
              <a:t>життя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8362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386" y="193576"/>
            <a:ext cx="7659053" cy="1485900"/>
          </a:xfrm>
        </p:spPr>
        <p:txBody>
          <a:bodyPr>
            <a:noAutofit/>
          </a:bodyPr>
          <a:lstStyle/>
          <a:p>
            <a:r>
              <a:rPr lang="uk-UA" sz="6000" b="1" dirty="0">
                <a:solidFill>
                  <a:srgbClr val="00B050"/>
                </a:solidFill>
              </a:rPr>
              <a:t>Електронне навчання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35" y="1679476"/>
            <a:ext cx="8117205" cy="47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520" y="152400"/>
            <a:ext cx="6842760" cy="1485900"/>
          </a:xfrm>
        </p:spPr>
        <p:txBody>
          <a:bodyPr>
            <a:noAutofit/>
          </a:bodyPr>
          <a:lstStyle/>
          <a:p>
            <a:r>
              <a:rPr lang="uk-UA" sz="6000" b="1" dirty="0">
                <a:solidFill>
                  <a:srgbClr val="7C0095"/>
                </a:solidFill>
              </a:rPr>
              <a:t>Змішане навчання</a:t>
            </a:r>
            <a:endParaRPr lang="ru-RU" sz="6000" b="1" dirty="0">
              <a:solidFill>
                <a:srgbClr val="7C0095"/>
              </a:solidFill>
            </a:endParaRPr>
          </a:p>
        </p:txBody>
      </p:sp>
      <p:pic>
        <p:nvPicPr>
          <p:cNvPr id="6146" name="Picture 2" descr="http://www.teachhub.com/sites/default/files/field/image/technology-in-the-classroom-21st-century-skill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40" y="1325881"/>
            <a:ext cx="7943063" cy="52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626" y="518172"/>
            <a:ext cx="8316812" cy="60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594"/>
          <a:stretch/>
        </p:blipFill>
        <p:spPr>
          <a:xfrm>
            <a:off x="0" y="1"/>
            <a:ext cx="12216373" cy="6858000"/>
          </a:xfrm>
          <a:prstGeom prst="rect">
            <a:avLst/>
          </a:prstGeom>
        </p:spPr>
      </p:pic>
      <p:sp>
        <p:nvSpPr>
          <p:cNvPr id="355" name="Google Shape;355;p42"/>
          <p:cNvSpPr/>
          <p:nvPr/>
        </p:nvSpPr>
        <p:spPr>
          <a:xfrm>
            <a:off x="3462327" y="4799595"/>
            <a:ext cx="5983647" cy="4980771"/>
          </a:xfrm>
          <a:custGeom>
            <a:avLst/>
            <a:gdLst/>
            <a:ahLst/>
            <a:cxnLst/>
            <a:rect l="l" t="t" r="r" b="b"/>
            <a:pathLst>
              <a:path w="57247" h="51072" extrusionOk="0">
                <a:moveTo>
                  <a:pt x="26067" y="1"/>
                </a:moveTo>
                <a:cubicBezTo>
                  <a:pt x="22911" y="1"/>
                  <a:pt x="19979" y="852"/>
                  <a:pt x="17211" y="2181"/>
                </a:cubicBezTo>
                <a:cubicBezTo>
                  <a:pt x="10090" y="5604"/>
                  <a:pt x="1530" y="12292"/>
                  <a:pt x="617" y="20692"/>
                </a:cubicBezTo>
                <a:cubicBezTo>
                  <a:pt x="1" y="26193"/>
                  <a:pt x="2831" y="31488"/>
                  <a:pt x="6301" y="35802"/>
                </a:cubicBezTo>
                <a:cubicBezTo>
                  <a:pt x="10660" y="41212"/>
                  <a:pt x="16184" y="45663"/>
                  <a:pt x="22392" y="48790"/>
                </a:cubicBezTo>
                <a:cubicBezTo>
                  <a:pt x="25528" y="50369"/>
                  <a:pt x="28545" y="51071"/>
                  <a:pt x="31406" y="51071"/>
                </a:cubicBezTo>
                <a:cubicBezTo>
                  <a:pt x="42313" y="51071"/>
                  <a:pt x="50937" y="40864"/>
                  <a:pt x="55078" y="30142"/>
                </a:cubicBezTo>
                <a:cubicBezTo>
                  <a:pt x="56745" y="25805"/>
                  <a:pt x="57247" y="20806"/>
                  <a:pt x="55398" y="16515"/>
                </a:cubicBezTo>
                <a:cubicBezTo>
                  <a:pt x="51449" y="7362"/>
                  <a:pt x="37571" y="1313"/>
                  <a:pt x="28350" y="149"/>
                </a:cubicBezTo>
                <a:cubicBezTo>
                  <a:pt x="27576" y="49"/>
                  <a:pt x="26815" y="1"/>
                  <a:pt x="260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94573" y="4971869"/>
            <a:ext cx="4851400" cy="2707216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</a:rPr>
              <a:t>gioschool.com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960" y="-9022"/>
            <a:ext cx="5136000" cy="1151600"/>
          </a:xfrm>
        </p:spPr>
        <p:txBody>
          <a:bodyPr/>
          <a:lstStyle/>
          <a:p>
            <a:r>
              <a:rPr lang="uk-UA" b="1" dirty="0" err="1">
                <a:solidFill>
                  <a:srgbClr val="0070C0"/>
                </a:solidFill>
              </a:rPr>
              <a:t>Анімоване</a:t>
            </a:r>
            <a:r>
              <a:rPr lang="uk-UA" b="1" dirty="0">
                <a:solidFill>
                  <a:srgbClr val="0070C0"/>
                </a:solidFill>
              </a:rPr>
              <a:t> відео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рифметична прогресія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400" y="1645920"/>
            <a:ext cx="7962161" cy="447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4" y="2344033"/>
            <a:ext cx="2317795" cy="38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634" y="144201"/>
            <a:ext cx="5136000" cy="720023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Схема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33" y="1295801"/>
            <a:ext cx="7787947" cy="5518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2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022" y="-210357"/>
            <a:ext cx="10083056" cy="1151600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Приклади </a:t>
            </a:r>
            <a:r>
              <a:rPr lang="uk-UA" b="1" dirty="0" err="1">
                <a:solidFill>
                  <a:srgbClr val="0070C0"/>
                </a:solidFill>
              </a:rPr>
              <a:t>розв</a:t>
            </a:r>
            <a:r>
              <a:rPr lang="en-US" b="1" dirty="0">
                <a:solidFill>
                  <a:srgbClr val="0070C0"/>
                </a:solidFill>
              </a:rPr>
              <a:t>’</a:t>
            </a:r>
            <a:r>
              <a:rPr lang="uk-UA" b="1" dirty="0" err="1">
                <a:solidFill>
                  <a:srgbClr val="0070C0"/>
                </a:solidFill>
              </a:rPr>
              <a:t>язаних</a:t>
            </a:r>
            <a:r>
              <a:rPr lang="uk-UA" b="1" dirty="0">
                <a:solidFill>
                  <a:srgbClr val="0070C0"/>
                </a:solidFill>
              </a:rPr>
              <a:t> завдань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2" y="1284776"/>
            <a:ext cx="8963151" cy="51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945" y="-199604"/>
            <a:ext cx="5136000" cy="1151600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Види завдань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79259" y="1576555"/>
            <a:ext cx="7965011" cy="5083175"/>
          </a:xfrm>
        </p:spPr>
        <p:txBody>
          <a:bodyPr/>
          <a:lstStyle/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Тестові завдання.</a:t>
            </a:r>
          </a:p>
          <a:p>
            <a:pPr marL="169329" indent="0">
              <a:buClr>
                <a:srgbClr val="C00000"/>
              </a:buClr>
              <a:buNone/>
              <a:defRPr/>
            </a:pPr>
            <a:endParaRPr lang="uk-UA" sz="1867" b="1" dirty="0"/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Завдання на відповідності.</a:t>
            </a:r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uk-UA" sz="1867" b="1" dirty="0"/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Завдання на пошук помилок.</a:t>
            </a:r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uk-UA" sz="1867" b="1" dirty="0"/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Завдання на встановлення порядку дій.</a:t>
            </a:r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uk-UA" sz="1867" b="1" dirty="0"/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Завдання на введення відповіді.</a:t>
            </a:r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uk-UA" sz="1867" b="1" dirty="0"/>
          </a:p>
          <a:p>
            <a:pPr eaLnBrk="1" fontAlgn="auto" hangingPunct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uk-UA" sz="3200" b="1" dirty="0"/>
              <a:t>Блок прикладних задач.</a:t>
            </a:r>
            <a:endParaRPr lang="ru-RU" sz="3200" b="1" dirty="0"/>
          </a:p>
          <a:p>
            <a:endParaRPr lang="ru-RU" sz="2667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7" y="1523497"/>
            <a:ext cx="3427413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1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5280" y="-145342"/>
            <a:ext cx="6485828" cy="1151600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Пакет «Клас», «Школа»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teacher.png" descr="teach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45" y="2013565"/>
            <a:ext cx="2839271" cy="390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ios-boy.png" descr="gios-bo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1" y="2013567"/>
            <a:ext cx="1736769" cy="1968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ios-girl.png" descr="gios-gir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70" y="3753229"/>
            <a:ext cx="1930076" cy="2165283"/>
          </a:xfrm>
          <a:prstGeom prst="rect">
            <a:avLst/>
          </a:prstGeom>
          <a:noFill/>
          <a:ln w="12700">
            <a:noFill/>
            <a:miter lim="400000"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4484915" y="3222171"/>
            <a:ext cx="740229" cy="275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4746173" y="3982334"/>
            <a:ext cx="2177143" cy="1489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589936"/>
            <a:ext cx="10281200" cy="763600"/>
          </a:xfrm>
        </p:spPr>
        <p:txBody>
          <a:bodyPr/>
          <a:lstStyle/>
          <a:p>
            <a:r>
              <a:rPr lang="en-US" sz="8000" b="1" dirty="0" smtClean="0"/>
              <a:t>CLIL-</a:t>
            </a:r>
            <a:r>
              <a:rPr lang="uk-UA" sz="8000" b="1" dirty="0" smtClean="0"/>
              <a:t>навчання</a:t>
            </a:r>
            <a:r>
              <a:rPr lang="en-US" sz="8000" b="1" dirty="0" smtClean="0"/>
              <a:t> 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2878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857" y="3259514"/>
            <a:ext cx="10200823" cy="3874088"/>
          </a:xfrm>
        </p:spPr>
        <p:txBody>
          <a:bodyPr>
            <a:noAutofit/>
          </a:bodyPr>
          <a:lstStyle/>
          <a:p>
            <a:r>
              <a:rPr lang="uk-UA" dirty="0"/>
              <a:t>Навчити учнів предмету</a:t>
            </a:r>
          </a:p>
          <a:p>
            <a:r>
              <a:rPr lang="uk-UA" dirty="0"/>
              <a:t>Показати, де знання, що учень здобув</a:t>
            </a:r>
            <a:r>
              <a:rPr lang="en-US" dirty="0"/>
              <a:t>,</a:t>
            </a:r>
            <a:r>
              <a:rPr lang="uk-UA" dirty="0"/>
              <a:t> використовуються у житті</a:t>
            </a:r>
          </a:p>
          <a:p>
            <a:r>
              <a:rPr lang="uk-UA" dirty="0"/>
              <a:t>Показати міжпредметні зв</a:t>
            </a:r>
            <a:r>
              <a:rPr lang="en-US" dirty="0"/>
              <a:t>’</a:t>
            </a:r>
            <a:r>
              <a:rPr lang="uk-UA" dirty="0" err="1"/>
              <a:t>язки</a:t>
            </a:r>
            <a:r>
              <a:rPr lang="uk-UA" dirty="0"/>
              <a:t> з іншими предметами</a:t>
            </a:r>
          </a:p>
          <a:p>
            <a:r>
              <a:rPr lang="uk-UA" dirty="0"/>
              <a:t>Сприяти формуванню цінностей</a:t>
            </a:r>
            <a:r>
              <a:rPr lang="en-US" dirty="0"/>
              <a:t> </a:t>
            </a:r>
            <a:r>
              <a:rPr lang="uk-UA" dirty="0"/>
              <a:t>учнів</a:t>
            </a:r>
          </a:p>
          <a:p>
            <a:r>
              <a:rPr lang="uk-UA" dirty="0"/>
              <a:t>Створити сприятливу атмосферу для формування ключових </a:t>
            </a:r>
            <a:r>
              <a:rPr lang="uk-UA" dirty="0" err="1"/>
              <a:t>компетентностей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9008" y="1984964"/>
            <a:ext cx="6388843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err="1">
                <a:ln/>
                <a:solidFill>
                  <a:srgbClr val="00B050"/>
                </a:solidFill>
              </a:rPr>
              <a:t>Навчити</a:t>
            </a:r>
            <a:r>
              <a:rPr lang="ru-RU" sz="3600" b="1" dirty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>
                <a:ln/>
                <a:solidFill>
                  <a:srgbClr val="00B050"/>
                </a:solidFill>
              </a:rPr>
              <a:t>учнів</a:t>
            </a:r>
            <a:r>
              <a:rPr lang="ru-RU" sz="3600" b="1" dirty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>
                <a:ln/>
                <a:solidFill>
                  <a:srgbClr val="00B050"/>
                </a:solidFill>
              </a:rPr>
              <a:t>самост</a:t>
            </a:r>
            <a:r>
              <a:rPr lang="uk-UA" sz="3600" b="1" dirty="0" err="1">
                <a:ln/>
                <a:solidFill>
                  <a:srgbClr val="00B050"/>
                </a:solidFill>
              </a:rPr>
              <a:t>ійно</a:t>
            </a:r>
            <a:r>
              <a:rPr lang="uk-UA" sz="3600" b="1" dirty="0">
                <a:ln/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uk-UA" sz="3600" b="1" dirty="0">
                <a:ln/>
                <a:solidFill>
                  <a:srgbClr val="00B050"/>
                </a:solidFill>
              </a:rPr>
              <a:t>здобувати знання</a:t>
            </a:r>
            <a:endParaRPr lang="ru-RU" sz="3600" b="1" dirty="0">
              <a:ln/>
              <a:solidFill>
                <a:srgbClr val="00B05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549486" y="704493"/>
            <a:ext cx="9408319" cy="969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z="6000" b="1" dirty="0" smtClean="0">
                <a:solidFill>
                  <a:srgbClr val="7C0095"/>
                </a:solidFill>
                <a:effectLst/>
              </a:rPr>
              <a:t>Завдання </a:t>
            </a:r>
          </a:p>
          <a:p>
            <a:r>
              <a:rPr lang="uk-UA" sz="6000" b="1" dirty="0" smtClean="0">
                <a:solidFill>
                  <a:srgbClr val="7C0095"/>
                </a:solidFill>
                <a:effectLst/>
              </a:rPr>
              <a:t>перед вчителем</a:t>
            </a:r>
            <a:endParaRPr lang="ru-RU" sz="6000" b="1" dirty="0">
              <a:solidFill>
                <a:srgbClr val="7C0095"/>
              </a:solidFill>
            </a:endParaRPr>
          </a:p>
        </p:txBody>
      </p:sp>
      <p:pic>
        <p:nvPicPr>
          <p:cNvPr id="8194" name="Picture 2" descr="Ð ÐµÐ·ÑÐ»ÑÑÐ°Ñ Ð¿Ð¾ÑÑÐºÑ Ð·Ð¾Ð±ÑÐ°Ð¶ÐµÐ½Ñ Ð·Ð° Ð·Ð°Ð¿Ð¸ÑÐ¾Ð¼ &quot;ÑÑÐ¸ÑÑÑÑ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28" y="954024"/>
            <a:ext cx="3840480" cy="27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1588" y="0"/>
            <a:ext cx="10281200" cy="763600"/>
          </a:xfrm>
        </p:spPr>
        <p:txBody>
          <a:bodyPr/>
          <a:lstStyle/>
          <a:p>
            <a:r>
              <a:rPr lang="uk-UA" dirty="0" smtClean="0"/>
              <a:t>Вивчення математичних термінів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0690" b="36086"/>
          <a:stretch/>
        </p:blipFill>
        <p:spPr>
          <a:xfrm>
            <a:off x="2527300" y="861173"/>
            <a:ext cx="6283818" cy="57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234796" y="2532253"/>
            <a:ext cx="10281200" cy="4592000"/>
          </a:xfrm>
        </p:spPr>
        <p:txBody>
          <a:bodyPr/>
          <a:lstStyle/>
          <a:p>
            <a:r>
              <a:rPr lang="uk-UA" dirty="0" smtClean="0"/>
              <a:t>Українською                                                                                                              2. Англійською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341" y="-93931"/>
            <a:ext cx="10281200" cy="763600"/>
          </a:xfrm>
        </p:spPr>
        <p:txBody>
          <a:bodyPr/>
          <a:lstStyle/>
          <a:p>
            <a:r>
              <a:rPr lang="uk-UA" dirty="0" smtClean="0"/>
              <a:t>Навчальні відео двома мовами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75" t="24232" r="15859" b="1793"/>
          <a:stretch/>
        </p:blipFill>
        <p:spPr>
          <a:xfrm>
            <a:off x="6375396" y="3120534"/>
            <a:ext cx="6073991" cy="3415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291" t="24436" r="15513" b="2203"/>
          <a:stretch/>
        </p:blipFill>
        <p:spPr>
          <a:xfrm>
            <a:off x="0" y="3120534"/>
            <a:ext cx="6118614" cy="3401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25" y="982297"/>
            <a:ext cx="2511632" cy="12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1588" y="3197576"/>
            <a:ext cx="10281200" cy="763600"/>
          </a:xfrm>
        </p:spPr>
        <p:txBody>
          <a:bodyPr/>
          <a:lstStyle/>
          <a:p>
            <a:r>
              <a:rPr lang="en-US" sz="8000" b="1" dirty="0"/>
              <a:t>STEAM – </a:t>
            </a:r>
            <a:r>
              <a:rPr lang="ru-RU" sz="8000" b="1" dirty="0" err="1"/>
              <a:t>освіта</a:t>
            </a:r>
            <a:r>
              <a:rPr lang="ru-RU" sz="8000" b="1" dirty="0"/>
              <a:t/>
            </a:r>
            <a:br>
              <a:rPr lang="ru-RU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39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Результат пошуку зображень за запитом &quot;stem profession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4" y="619126"/>
            <a:ext cx="230981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45C76E2D-87DD-4E9B-AC02-5D2B5E3E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551" y="1392573"/>
            <a:ext cx="5756275" cy="1304925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7030A0"/>
                </a:solidFill>
              </a:rPr>
              <a:t>Посилені міжпредметні зв</a:t>
            </a:r>
            <a:r>
              <a:rPr lang="en-US" b="1" dirty="0" smtClean="0">
                <a:solidFill>
                  <a:srgbClr val="7030A0"/>
                </a:solidFill>
              </a:rPr>
              <a:t>’</a:t>
            </a:r>
            <a:r>
              <a:rPr lang="uk-UA" b="1" dirty="0" err="1" smtClean="0">
                <a:solidFill>
                  <a:srgbClr val="7030A0"/>
                </a:solidFill>
              </a:rPr>
              <a:t>язки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9DC52E5D-A7F8-4876-BE56-E22D17DC6265}"/>
              </a:ext>
            </a:extLst>
          </p:cNvPr>
          <p:cNvGraphicFramePr/>
          <p:nvPr/>
        </p:nvGraphicFramePr>
        <p:xfrm>
          <a:off x="2055640" y="2818119"/>
          <a:ext cx="79165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312DEC7-9B40-47AD-870A-3336A67CC7AE}"/>
              </a:ext>
            </a:extLst>
          </p:cNvPr>
          <p:cNvCxnSpPr/>
          <p:nvPr/>
        </p:nvCxnSpPr>
        <p:spPr>
          <a:xfrm>
            <a:off x="4239066" y="3995225"/>
            <a:ext cx="3967089" cy="534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A099E50-0EDE-458E-BA80-0B82300A4688}"/>
              </a:ext>
            </a:extLst>
          </p:cNvPr>
          <p:cNvCxnSpPr/>
          <p:nvPr/>
        </p:nvCxnSpPr>
        <p:spPr>
          <a:xfrm flipV="1">
            <a:off x="3634154" y="3995225"/>
            <a:ext cx="3474720" cy="534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EC62F7E-3C5C-400B-8389-34ABE7EAF1D4}"/>
              </a:ext>
            </a:extLst>
          </p:cNvPr>
          <p:cNvCxnSpPr/>
          <p:nvPr/>
        </p:nvCxnSpPr>
        <p:spPr>
          <a:xfrm>
            <a:off x="2565009" y="3995225"/>
            <a:ext cx="14068" cy="534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2BEB676-F4F4-4815-B87C-93359921674F}"/>
              </a:ext>
            </a:extLst>
          </p:cNvPr>
          <p:cNvCxnSpPr/>
          <p:nvPr/>
        </p:nvCxnSpPr>
        <p:spPr>
          <a:xfrm flipH="1">
            <a:off x="9008012" y="3995225"/>
            <a:ext cx="14068" cy="534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9F90980E-C5AD-451A-8EB4-84D1E04F3060}"/>
              </a:ext>
            </a:extLst>
          </p:cNvPr>
          <p:cNvCxnSpPr/>
          <p:nvPr/>
        </p:nvCxnSpPr>
        <p:spPr>
          <a:xfrm>
            <a:off x="5730241" y="3438525"/>
            <a:ext cx="4923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5D60D00B-C9EA-4EF2-B357-D7306D60B445}"/>
              </a:ext>
            </a:extLst>
          </p:cNvPr>
          <p:cNvCxnSpPr/>
          <p:nvPr/>
        </p:nvCxnSpPr>
        <p:spPr>
          <a:xfrm flipH="1" flipV="1">
            <a:off x="5730240" y="3995225"/>
            <a:ext cx="246184" cy="534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0AFB81B-6DAB-4EBE-B2A5-A17A5FF1D82E}"/>
              </a:ext>
            </a:extLst>
          </p:cNvPr>
          <p:cNvCxnSpPr/>
          <p:nvPr/>
        </p:nvCxnSpPr>
        <p:spPr>
          <a:xfrm flipH="1">
            <a:off x="6349218" y="3995225"/>
            <a:ext cx="1463040" cy="4220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6FD07B62-76BC-4EE2-A3D5-C39FB0FEAEB4}"/>
              </a:ext>
            </a:extLst>
          </p:cNvPr>
          <p:cNvCxnSpPr/>
          <p:nvPr/>
        </p:nvCxnSpPr>
        <p:spPr>
          <a:xfrm flipV="1">
            <a:off x="4464148" y="5022166"/>
            <a:ext cx="469800" cy="14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6D7DB780-67C6-4961-BE0C-D18097EE624E}"/>
              </a:ext>
            </a:extLst>
          </p:cNvPr>
          <p:cNvCxnSpPr/>
          <p:nvPr/>
        </p:nvCxnSpPr>
        <p:spPr>
          <a:xfrm>
            <a:off x="6954130" y="5041900"/>
            <a:ext cx="433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27153" y="1108082"/>
            <a:ext cx="8364847" cy="7232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81E2"/>
                </a:solidFill>
              </a:rPr>
              <a:t>Модельна програма з математики для НУШ</a:t>
            </a:r>
            <a:endParaRPr lang="ru-RU" b="1" dirty="0">
              <a:solidFill>
                <a:srgbClr val="0081E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14400" y="2364326"/>
            <a:ext cx="3969668" cy="4946073"/>
          </a:xfrm>
        </p:spPr>
        <p:txBody>
          <a:bodyPr/>
          <a:lstStyle/>
          <a:p>
            <a:pPr lvl="0"/>
            <a:r>
              <a:rPr lang="uk-UA" b="1" dirty="0" smtClean="0"/>
              <a:t>Акцент на: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dirty="0" smtClean="0"/>
              <a:t>на прикладну направленість математики, </a:t>
            </a:r>
            <a:endParaRPr lang="ru-RU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dirty="0" smtClean="0"/>
              <a:t>посилені міжпредметні зв</a:t>
            </a:r>
            <a:r>
              <a:rPr lang="ru-RU" dirty="0" smtClean="0"/>
              <a:t>’</a:t>
            </a:r>
            <a:r>
              <a:rPr lang="uk-UA" dirty="0" err="1" smtClean="0"/>
              <a:t>язки</a:t>
            </a:r>
            <a:r>
              <a:rPr lang="uk-UA" dirty="0" smtClean="0"/>
              <a:t>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/>
              <a:t>урізноманітнено види навчальної діяльності, які вчитель може запропонувати учням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6" y="2223757"/>
            <a:ext cx="7257684" cy="42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86" t="4524" r="8112" b="43634"/>
          <a:stretch/>
        </p:blipFill>
        <p:spPr>
          <a:xfrm>
            <a:off x="0" y="0"/>
            <a:ext cx="4315968" cy="23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оординати точки. Координатна площина — урок. Математика, 6 кла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07" y="157879"/>
            <a:ext cx="3598985" cy="33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43" y="777142"/>
            <a:ext cx="4477304" cy="2096965"/>
          </a:xfrm>
          <a:prstGeom prst="rect">
            <a:avLst/>
          </a:prstGeom>
        </p:spPr>
      </p:pic>
      <p:pic>
        <p:nvPicPr>
          <p:cNvPr id="3076" name="Picture 4" descr="Форматування специфічних типів діаграм, Довідка iBoo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 bwMode="auto">
          <a:xfrm>
            <a:off x="406087" y="3963104"/>
            <a:ext cx="2730813" cy="28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016" y="4614076"/>
            <a:ext cx="4023897" cy="210414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21480" y="3081310"/>
            <a:ext cx="10515600" cy="1325563"/>
          </a:xfrm>
        </p:spPr>
        <p:txBody>
          <a:bodyPr/>
          <a:lstStyle/>
          <a:p>
            <a:r>
              <a:rPr lang="uk-UA" dirty="0" smtClean="0"/>
              <a:t>Стандартний </a:t>
            </a:r>
            <a:br>
              <a:rPr lang="uk-UA" dirty="0" smtClean="0"/>
            </a:br>
            <a:r>
              <a:rPr lang="uk-UA" dirty="0" smtClean="0"/>
              <a:t>вигляд числа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33625"/>
          <a:stretch/>
        </p:blipFill>
        <p:spPr>
          <a:xfrm>
            <a:off x="143294" y="624104"/>
            <a:ext cx="1194113" cy="24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27153" y="1108082"/>
            <a:ext cx="8364847" cy="7232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81E2"/>
                </a:solidFill>
              </a:rPr>
              <a:t>Модельна програма з математики для НУШ</a:t>
            </a:r>
            <a:endParaRPr lang="ru-RU" b="1" dirty="0">
              <a:solidFill>
                <a:srgbClr val="0081E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14400" y="2364326"/>
            <a:ext cx="3969668" cy="4946073"/>
          </a:xfrm>
        </p:spPr>
        <p:txBody>
          <a:bodyPr/>
          <a:lstStyle/>
          <a:p>
            <a:pPr lvl="0"/>
            <a:r>
              <a:rPr lang="uk-UA" b="1" dirty="0" smtClean="0"/>
              <a:t>Акцент на: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dirty="0" smtClean="0"/>
              <a:t>на прикладну направленість математики, </a:t>
            </a:r>
            <a:endParaRPr lang="ru-RU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dirty="0" smtClean="0"/>
              <a:t>посилені міжпредметні зв</a:t>
            </a:r>
            <a:r>
              <a:rPr lang="ru-RU" dirty="0" smtClean="0"/>
              <a:t>’</a:t>
            </a:r>
            <a:r>
              <a:rPr lang="uk-UA" dirty="0" err="1" smtClean="0"/>
              <a:t>язки</a:t>
            </a:r>
            <a:r>
              <a:rPr lang="uk-UA" dirty="0" smtClean="0"/>
              <a:t>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/>
              <a:t>урізноманітнено види навчальної діяльності, які вчитель може запропонувати учням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6" y="2223757"/>
            <a:ext cx="7257684" cy="42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86" t="4524" r="8112" b="43634"/>
          <a:stretch/>
        </p:blipFill>
        <p:spPr>
          <a:xfrm>
            <a:off x="0" y="0"/>
            <a:ext cx="4315968" cy="23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036" y="3880579"/>
            <a:ext cx="1658134" cy="1799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239" y="3880579"/>
            <a:ext cx="1434698" cy="1799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728" y="3880579"/>
            <a:ext cx="1705674" cy="1799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006" y="3881797"/>
            <a:ext cx="1695086" cy="1799252"/>
          </a:xfrm>
          <a:prstGeom prst="rect">
            <a:avLst/>
          </a:prstGeom>
        </p:spPr>
      </p:pic>
      <p:pic>
        <p:nvPicPr>
          <p:cNvPr id="9" name="Picture 2" descr="Головний вчений секретар - Національна академія педагогічних наук Украї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04" y="1195117"/>
            <a:ext cx="1346501" cy="16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728" y="1330715"/>
            <a:ext cx="1346501" cy="142924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05354" y="-130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500" b="1" dirty="0" smtClean="0"/>
              <a:t>Модельна програма  (Бурда, Васильєва) </a:t>
            </a:r>
            <a:endParaRPr lang="ru-RU" sz="35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65100" y="3236974"/>
            <a:ext cx="12026900" cy="420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Підручник (Бевз Г.П., Бевз В.Г., Васильєва Д.В., </a:t>
            </a:r>
            <a:r>
              <a:rPr lang="uk-UA" sz="3200" b="1" dirty="0" err="1" smtClean="0"/>
              <a:t>Владімірова</a:t>
            </a:r>
            <a:r>
              <a:rPr lang="uk-UA" sz="3200" b="1" dirty="0" smtClean="0"/>
              <a:t> Н.Г.)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892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200" y="230746"/>
            <a:ext cx="5562600" cy="1325563"/>
          </a:xfrm>
        </p:spPr>
        <p:txBody>
          <a:bodyPr/>
          <a:lstStyle/>
          <a:p>
            <a:r>
              <a:rPr lang="ru-RU" dirty="0" smtClean="0"/>
              <a:t>Математика, 5 </a:t>
            </a:r>
            <a:r>
              <a:rPr lang="ru-RU" dirty="0" err="1" smtClean="0"/>
              <a:t>клас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98" t="16445" r="47312" b="1588"/>
          <a:stretch/>
        </p:blipFill>
        <p:spPr>
          <a:xfrm>
            <a:off x="115463" y="15970"/>
            <a:ext cx="5255301" cy="6673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526" t="22387" r="39132" b="1434"/>
          <a:stretch/>
        </p:blipFill>
        <p:spPr>
          <a:xfrm>
            <a:off x="5791200" y="1286994"/>
            <a:ext cx="6090265" cy="48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83288" y="1028100"/>
            <a:ext cx="5512712" cy="4592000"/>
          </a:xfrm>
        </p:spPr>
        <p:txBody>
          <a:bodyPr/>
          <a:lstStyle/>
          <a:p>
            <a:r>
              <a:rPr lang="ru-RU" sz="3000" b="1" dirty="0" err="1" smtClean="0"/>
              <a:t>Навчання</a:t>
            </a:r>
            <a:r>
              <a:rPr lang="ru-RU" sz="3000" b="1" dirty="0" smtClean="0"/>
              <a:t> </a:t>
            </a:r>
            <a:r>
              <a:rPr lang="ru-RU" sz="3000" b="1" dirty="0" err="1"/>
              <a:t>протягом</a:t>
            </a:r>
            <a:r>
              <a:rPr lang="ru-RU" sz="3000" b="1" dirty="0"/>
              <a:t> </a:t>
            </a:r>
            <a:r>
              <a:rPr lang="ru-RU" sz="3000" b="1" dirty="0" err="1" smtClean="0"/>
              <a:t>життя</a:t>
            </a:r>
            <a:endParaRPr lang="en-US" sz="3000" b="1" dirty="0" smtClean="0"/>
          </a:p>
          <a:p>
            <a:r>
              <a:rPr lang="en-US" sz="3000" b="1" dirty="0" smtClean="0"/>
              <a:t>PBL - </a:t>
            </a:r>
            <a:r>
              <a:rPr lang="uk-UA" sz="3000" b="1" dirty="0" smtClean="0"/>
              <a:t>Проблемне навчання</a:t>
            </a:r>
            <a:endParaRPr lang="en-US" sz="3000" b="1" dirty="0" smtClean="0"/>
          </a:p>
          <a:p>
            <a:r>
              <a:rPr lang="ru-RU" sz="3000" b="1" dirty="0" err="1" smtClean="0"/>
              <a:t>Мікронавчання</a:t>
            </a:r>
            <a:endParaRPr lang="uk-UA" sz="3000" b="1" dirty="0" smtClean="0"/>
          </a:p>
          <a:p>
            <a:r>
              <a:rPr lang="uk-UA" sz="3000" b="1" dirty="0" smtClean="0"/>
              <a:t>Інтерактивне навчання і </a:t>
            </a:r>
            <a:r>
              <a:rPr lang="uk-UA" sz="3000" b="1" dirty="0" err="1" smtClean="0"/>
              <a:t>гейміфікація</a:t>
            </a:r>
            <a:endParaRPr lang="en-US" sz="3000" b="1" dirty="0" smtClean="0"/>
          </a:p>
          <a:p>
            <a:r>
              <a:rPr lang="uk-UA" sz="3000" b="1" dirty="0" smtClean="0"/>
              <a:t>Навчання </a:t>
            </a:r>
            <a:r>
              <a:rPr lang="uk-UA" sz="3000" b="1" dirty="0"/>
              <a:t>не у стінах </a:t>
            </a:r>
            <a:r>
              <a:rPr lang="uk-UA" sz="3000" b="1" dirty="0" smtClean="0"/>
              <a:t>школи</a:t>
            </a:r>
          </a:p>
          <a:p>
            <a:r>
              <a:rPr lang="uk-UA" sz="3000" b="1" dirty="0" smtClean="0"/>
              <a:t>Прикладна направленість</a:t>
            </a:r>
            <a:endParaRPr lang="ru-RU" sz="3000" b="1" dirty="0"/>
          </a:p>
          <a:p>
            <a:r>
              <a:rPr lang="uk-UA" sz="3000" b="1" dirty="0" smtClean="0"/>
              <a:t>Змішане навчання</a:t>
            </a:r>
          </a:p>
          <a:p>
            <a:r>
              <a:rPr lang="en-US" sz="3000" b="1" dirty="0" smtClean="0"/>
              <a:t>CLIL- </a:t>
            </a:r>
            <a:r>
              <a:rPr lang="ru-RU" sz="3000" b="1" dirty="0" err="1"/>
              <a:t>навчання</a:t>
            </a:r>
            <a:endParaRPr lang="ru-RU" sz="3000" b="1" dirty="0"/>
          </a:p>
          <a:p>
            <a:r>
              <a:rPr lang="en-US" sz="3000" b="1" dirty="0" smtClean="0"/>
              <a:t>STEAM – </a:t>
            </a:r>
            <a:r>
              <a:rPr lang="ru-RU" sz="3000" b="1" dirty="0" err="1" smtClean="0"/>
              <a:t>освіта</a:t>
            </a:r>
            <a:endParaRPr lang="ru-RU" sz="3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100" y="-7346"/>
            <a:ext cx="10281200" cy="763600"/>
          </a:xfrm>
        </p:spPr>
        <p:txBody>
          <a:bodyPr/>
          <a:lstStyle/>
          <a:p>
            <a:r>
              <a:rPr lang="uk-UA" sz="5000" dirty="0" smtClean="0"/>
              <a:t>Освітні тренди</a:t>
            </a:r>
            <a:endParaRPr lang="ru-RU" sz="5000" dirty="0"/>
          </a:p>
        </p:txBody>
      </p:sp>
      <p:pic>
        <p:nvPicPr>
          <p:cNvPr id="3074" name="Picture 2" descr="The Hottest Educational Technology Trends based on Teachers - Inf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992"/>
            <a:ext cx="5699125" cy="31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82042" y="887756"/>
            <a:ext cx="7200900" cy="1485900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7C0095"/>
                </a:solidFill>
              </a:rPr>
              <a:t>Джерела</a:t>
            </a:r>
            <a:endParaRPr lang="ru-RU" sz="6000" b="1" dirty="0">
              <a:solidFill>
                <a:srgbClr val="7C009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7692" y="2394256"/>
            <a:ext cx="8229600" cy="4525963"/>
          </a:xfrm>
        </p:spPr>
        <p:txBody>
          <a:bodyPr>
            <a:normAutofit/>
          </a:bodyPr>
          <a:lstStyle/>
          <a:p>
            <a:r>
              <a:rPr lang="uk-UA" sz="4000" dirty="0"/>
              <a:t>Підручник</a:t>
            </a:r>
          </a:p>
          <a:p>
            <a:r>
              <a:rPr lang="uk-UA" sz="4000" dirty="0"/>
              <a:t>Статті в Інтернеті</a:t>
            </a:r>
          </a:p>
          <a:p>
            <a:r>
              <a:rPr lang="uk-UA" sz="4000" dirty="0" err="1" smtClean="0"/>
              <a:t>Аудіозаписи</a:t>
            </a:r>
            <a:endParaRPr lang="uk-UA" sz="4000" dirty="0" smtClean="0"/>
          </a:p>
          <a:p>
            <a:r>
              <a:rPr lang="uk-UA" sz="4000" dirty="0" smtClean="0"/>
              <a:t>Відео </a:t>
            </a:r>
            <a:r>
              <a:rPr lang="uk-UA" sz="4000" dirty="0"/>
              <a:t>в </a:t>
            </a:r>
            <a:r>
              <a:rPr lang="uk-UA" sz="4000" dirty="0" smtClean="0"/>
              <a:t>Інтернеті</a:t>
            </a:r>
            <a:endParaRPr lang="en-US" sz="4000" dirty="0" smtClean="0"/>
          </a:p>
          <a:p>
            <a:r>
              <a:rPr lang="uk-UA" sz="4000" dirty="0" smtClean="0"/>
              <a:t>Онлайн </a:t>
            </a:r>
            <a:r>
              <a:rPr lang="uk-UA" sz="4000" dirty="0"/>
              <a:t>курси</a:t>
            </a:r>
            <a:endParaRPr lang="ru-RU" sz="4000" dirty="0"/>
          </a:p>
        </p:txBody>
      </p:sp>
      <p:pic>
        <p:nvPicPr>
          <p:cNvPr id="6" name="Picture 2" descr="Ð ÐµÐ·ÑÐ»ÑÑÐ°Ñ Ð¿Ð¾ÑÑÐºÑ Ð·Ð¾Ð±ÑÐ°Ð¶ÐµÐ½Ñ Ð·Ð° Ð·Ð°Ð¿Ð¸ÑÐ¾Ð¼ &quot;Ð¾Ð±ÑÐ°Ð·Ð¾Ð²Ð°Ð½Ð¸Ð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60" y="2394256"/>
            <a:ext cx="4967277" cy="28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700" y="3589936"/>
            <a:ext cx="10281200" cy="763600"/>
          </a:xfrm>
        </p:spPr>
        <p:txBody>
          <a:bodyPr/>
          <a:lstStyle/>
          <a:p>
            <a:r>
              <a:rPr lang="en-US" sz="8000" b="1" dirty="0" smtClean="0"/>
              <a:t>PBL  - </a:t>
            </a:r>
            <a:r>
              <a:rPr lang="uk-UA" sz="8000" b="1" dirty="0" smtClean="0"/>
              <a:t>навчання, яке побудоване на вирішенні проблеми</a:t>
            </a:r>
            <a:r>
              <a:rPr lang="en-US" sz="8000" b="1" dirty="0"/>
              <a:t/>
            </a:r>
            <a:br>
              <a:rPr lang="en-US" sz="8000" b="1" dirty="0"/>
            </a:b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246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F5DE115-DBF2-4211-B125-770F9FDE6C9B}"/>
              </a:ext>
            </a:extLst>
          </p:cNvPr>
          <p:cNvSpPr txBox="1">
            <a:spLocks noChangeArrowheads="1"/>
          </p:cNvSpPr>
          <p:nvPr/>
        </p:nvSpPr>
        <p:spPr>
          <a:xfrm>
            <a:off x="47023" y="1560207"/>
            <a:ext cx="5897288" cy="4038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3178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Arial" panose="020B0604020202020204" pitchFamily="34" charset="0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31789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Arial" panose="020B0604020202020204" pitchFamily="34" charset="0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поїздку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мандрівки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ваш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споживає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7,5 л бензину на 100 км.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грошей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знадобиться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купівлю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бензину для авто на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Одеси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иев - Одесса - маршрут движения">
            <a:extLst>
              <a:ext uri="{FF2B5EF4-FFF2-40B4-BE49-F238E27FC236}">
                <a16:creationId xmlns:a16="http://schemas.microsoft.com/office/drawing/2014/main" xmlns="" id="{2F95B671-A899-4F85-984E-936BCB04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6621"/>
          <a:stretch>
            <a:fillRect/>
          </a:stretch>
        </p:blipFill>
        <p:spPr bwMode="auto">
          <a:xfrm>
            <a:off x="6998661" y="822151"/>
            <a:ext cx="3148013" cy="415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xmlns="" id="{7BFCBD66-A880-4A95-ABA9-E2ED4BDB5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12" y="5167313"/>
            <a:ext cx="826128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Дізнайтеся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білет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поїздом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порівняйте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обох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машиною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alt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економнішою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815ECCA-2B58-4D33-9ED6-4B1CAD5B6C7E}"/>
              </a:ext>
            </a:extLst>
          </p:cNvPr>
          <p:cNvSpPr/>
          <p:nvPr/>
        </p:nvSpPr>
        <p:spPr>
          <a:xfrm>
            <a:off x="2446657" y="4632669"/>
            <a:ext cx="441178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Дослідницькі завдання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540649" y="0"/>
            <a:ext cx="10281200" cy="763600"/>
          </a:xfrm>
        </p:spPr>
        <p:txBody>
          <a:bodyPr/>
          <a:lstStyle/>
          <a:p>
            <a:r>
              <a:rPr lang="uk-UA" dirty="0" smtClean="0"/>
              <a:t>Вирішення проблеми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7083" t="18140" r="27449" b="16750"/>
          <a:stretch/>
        </p:blipFill>
        <p:spPr>
          <a:xfrm>
            <a:off x="10286893" y="3878354"/>
            <a:ext cx="1863276" cy="26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3696" y="399749"/>
            <a:ext cx="10281200" cy="763600"/>
          </a:xfrm>
        </p:spPr>
        <p:txBody>
          <a:bodyPr/>
          <a:lstStyle/>
          <a:p>
            <a:r>
              <a:rPr lang="uk-UA" dirty="0" smtClean="0"/>
              <a:t>Навчання побудоване </a:t>
            </a:r>
            <a:br>
              <a:rPr lang="uk-UA" dirty="0" smtClean="0"/>
            </a:br>
            <a:r>
              <a:rPr lang="uk-UA" dirty="0" smtClean="0"/>
              <a:t>на дослідницькій роботі учнів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778368" y="3036276"/>
            <a:ext cx="23171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51823"/>
              </p:ext>
            </p:extLst>
          </p:nvPr>
        </p:nvGraphicFramePr>
        <p:xfrm>
          <a:off x="5564352" y="3226882"/>
          <a:ext cx="2661139" cy="2118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Точечный рисунок" r:id="rId3" imgW="1580952" imgH="1257476" progId="Paint.Picture">
                  <p:embed/>
                </p:oleObj>
              </mc:Choice>
              <mc:Fallback>
                <p:oleObj name="Точечный рисунок" r:id="rId3" imgW="1580952" imgH="1257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352" y="3226882"/>
                        <a:ext cx="2661139" cy="21180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C:\1111\Робота\Я дослідник 8 клас\вікно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" y="2444314"/>
            <a:ext cx="4668129" cy="371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821" y="2532188"/>
            <a:ext cx="2882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0626" y="882529"/>
            <a:ext cx="10281200" cy="763600"/>
          </a:xfrm>
        </p:spPr>
        <p:txBody>
          <a:bodyPr/>
          <a:lstStyle/>
          <a:p>
            <a:r>
              <a:rPr lang="uk-UA" dirty="0" err="1" smtClean="0"/>
              <a:t>Уроки</a:t>
            </a:r>
            <a:r>
              <a:rPr lang="uk-UA" dirty="0" smtClean="0"/>
              <a:t>, які побудовані </a:t>
            </a:r>
            <a:br>
              <a:rPr lang="uk-UA" dirty="0" smtClean="0"/>
            </a:br>
            <a:r>
              <a:rPr lang="uk-UA" dirty="0" smtClean="0"/>
              <a:t>на дослідницькій діяльності учнів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osvita-center.com.ua/upload/iblock/2d8/2d83a71e422769d7ab274ba92a804c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21" y="2675369"/>
            <a:ext cx="2681705" cy="38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A03454-B31B-4C45-BEAA-D3A73AE18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9" y="2694769"/>
            <a:ext cx="2733972" cy="3534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7819" t="16492" r="6652" b="7707"/>
          <a:stretch/>
        </p:blipFill>
        <p:spPr>
          <a:xfrm>
            <a:off x="6096000" y="2735493"/>
            <a:ext cx="2973091" cy="3566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489" y="2758349"/>
            <a:ext cx="2882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711</Words>
  <Application>Microsoft Office PowerPoint</Application>
  <PresentationFormat>Произвольный</PresentationFormat>
  <Paragraphs>175</Paragraphs>
  <Slides>49</Slides>
  <Notes>8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Точечный рисунок</vt:lpstr>
      <vt:lpstr>Організація навчання  математики  з врахуванням  освітніх трендів </vt:lpstr>
      <vt:lpstr>Освітні тренди</vt:lpstr>
      <vt:lpstr>Навчання продовж життя </vt:lpstr>
      <vt:lpstr>Презентация PowerPoint</vt:lpstr>
      <vt:lpstr>Джерела</vt:lpstr>
      <vt:lpstr>PBL  - навчання, яке побудоване на вирішенні проблеми </vt:lpstr>
      <vt:lpstr>Вирішення проблеми</vt:lpstr>
      <vt:lpstr>Навчання побудоване  на дослідницькій роботі учнів</vt:lpstr>
      <vt:lpstr>Уроки, які побудовані  на дослідницькій діяльності учнів</vt:lpstr>
      <vt:lpstr>Мікронавчання </vt:lpstr>
      <vt:lpstr>Мікронавчання</vt:lpstr>
      <vt:lpstr>Інтерактивне навчання і гейміфікація </vt:lpstr>
      <vt:lpstr>Презентация PowerPoint</vt:lpstr>
      <vt:lpstr>Презентация PowerPoint</vt:lpstr>
      <vt:lpstr>Зелені теплиці</vt:lpstr>
      <vt:lpstr>Прикладна направленість </vt:lpstr>
      <vt:lpstr>Прикладна направленість</vt:lpstr>
      <vt:lpstr>Що у фокусі?</vt:lpstr>
      <vt:lpstr>PISA</vt:lpstr>
      <vt:lpstr>PISA</vt:lpstr>
      <vt:lpstr>PISA</vt:lpstr>
      <vt:lpstr>PISA</vt:lpstr>
      <vt:lpstr>PISA</vt:lpstr>
      <vt:lpstr>Використання готових завдань</vt:lpstr>
      <vt:lpstr>Презентация PowerPoint</vt:lpstr>
      <vt:lpstr>Презентация PowerPoint</vt:lpstr>
      <vt:lpstr>Змішане  навчання </vt:lpstr>
      <vt:lpstr>Змішане навчання</vt:lpstr>
      <vt:lpstr>Традиційне навчання</vt:lpstr>
      <vt:lpstr>Електронне навчання</vt:lpstr>
      <vt:lpstr>Змішане навчання</vt:lpstr>
      <vt:lpstr>Презентация PowerPoint</vt:lpstr>
      <vt:lpstr>gioschool.com</vt:lpstr>
      <vt:lpstr>Анімоване відео</vt:lpstr>
      <vt:lpstr>Схема</vt:lpstr>
      <vt:lpstr>Приклади розв’язаних завдань</vt:lpstr>
      <vt:lpstr>Види завдань</vt:lpstr>
      <vt:lpstr>Пакет «Клас», «Школа»</vt:lpstr>
      <vt:lpstr>CLIL-навчання  </vt:lpstr>
      <vt:lpstr>Вивчення математичних термінів</vt:lpstr>
      <vt:lpstr>Навчальні відео двома мовами</vt:lpstr>
      <vt:lpstr>STEAM – освіта </vt:lpstr>
      <vt:lpstr>Посилені міжпредметні зв’язки </vt:lpstr>
      <vt:lpstr>Модельна програма з математики для НУШ</vt:lpstr>
      <vt:lpstr>Стандартний  вигляд числа</vt:lpstr>
      <vt:lpstr>Модельна програма з математики для НУШ</vt:lpstr>
      <vt:lpstr>Презентация PowerPoint</vt:lpstr>
      <vt:lpstr>Математика, 5 клас</vt:lpstr>
      <vt:lpstr>Освітні тренди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навчання  математики  з врахуванням  освітніх трендів</dc:title>
  <dc:creator>Даша</dc:creator>
  <cp:lastModifiedBy>Sea</cp:lastModifiedBy>
  <cp:revision>22</cp:revision>
  <dcterms:created xsi:type="dcterms:W3CDTF">2021-08-16T19:19:11Z</dcterms:created>
  <dcterms:modified xsi:type="dcterms:W3CDTF">2021-08-17T06:27:40Z</dcterms:modified>
</cp:coreProperties>
</file>