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60" r:id="rId4"/>
    <p:sldId id="266" r:id="rId5"/>
    <p:sldId id="273" r:id="rId6"/>
    <p:sldId id="272" r:id="rId7"/>
    <p:sldId id="271" r:id="rId8"/>
    <p:sldId id="262" r:id="rId9"/>
    <p:sldId id="261" r:id="rId10"/>
    <p:sldId id="263" r:id="rId11"/>
    <p:sldId id="268" r:id="rId12"/>
    <p:sldId id="270" r:id="rId13"/>
    <p:sldId id="274" r:id="rId14"/>
    <p:sldId id="259" r:id="rId15"/>
    <p:sldId id="27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859280"/>
            <a:ext cx="85344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12192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29000"/>
            <a:ext cx="85344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FB837A3-6A96-4EDC-A522-4D2064D9C9F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28.11.2017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BB8E-85A6-4B33-B019-C9B83EDE9BD7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267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37A3-6A96-4EDC-A522-4D2064D9C9F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28.11.2017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BB8E-85A6-4B33-B019-C9B83EDE9BD7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415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09041"/>
            <a:ext cx="17272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27200" y="1219200"/>
            <a:ext cx="69088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37A3-6A96-4EDC-A522-4D2064D9C9F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28.11.2017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BB8E-85A6-4B33-B019-C9B83EDE9BD7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473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438401"/>
            <a:ext cx="85344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37A3-6A96-4EDC-A522-4D2064D9C9F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28.11.2017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BB8E-85A6-4B33-B019-C9B83EDE9BD7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599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37A3-6A96-4EDC-A522-4D2064D9C9F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28.11.2017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BB8E-85A6-4B33-B019-C9B83EDE9BD7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12192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3410268"/>
            <a:ext cx="83312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0400" y="1503680"/>
            <a:ext cx="83312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12192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513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828800" y="2438400"/>
            <a:ext cx="41656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37A3-6A96-4EDC-A522-4D2064D9C9F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28.11.2017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BB8E-85A6-4B33-B019-C9B83EDE9BD7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6197600" y="2438400"/>
            <a:ext cx="41656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600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828800" y="2819400"/>
            <a:ext cx="41656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7600" y="2819400"/>
            <a:ext cx="41656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2362201"/>
            <a:ext cx="4167717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359152"/>
            <a:ext cx="4169833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37A3-6A96-4EDC-A522-4D2064D9C9F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28.11.2017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BB8E-85A6-4B33-B019-C9B83EDE9BD7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31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37A3-6A96-4EDC-A522-4D2064D9C9F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28.11.2017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BB8E-85A6-4B33-B019-C9B83EDE9BD7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293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37A3-6A96-4EDC-A522-4D2064D9C9F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28.11.2017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BB8E-85A6-4B33-B019-C9B83EDE9BD7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91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2" y="1676400"/>
            <a:ext cx="37591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2" y="2275840"/>
            <a:ext cx="37591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37A3-6A96-4EDC-A522-4D2064D9C9F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28.11.2017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BB8E-85A6-4B33-B019-C9B83EDE9BD7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828800" y="1676400"/>
            <a:ext cx="43688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931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950720" y="1847088"/>
            <a:ext cx="4120896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0" y="1676400"/>
            <a:ext cx="37592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1905000"/>
            <a:ext cx="39624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0" y="2276856"/>
            <a:ext cx="37592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37A3-6A96-4EDC-A522-4D2064D9C9F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28.11.2017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BB8E-85A6-4B33-B019-C9B83EDE9BD7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38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295400"/>
            <a:ext cx="85344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2057401"/>
            <a:ext cx="85344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406400" y="6356351"/>
            <a:ext cx="284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FB837A3-6A96-4EDC-A522-4D2064D9C9F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28.11.2017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962400" y="6356351"/>
            <a:ext cx="4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900160" y="63642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B99BB8E-85A6-4B33-B019-C9B83EDE9BD7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91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19005" y="2654684"/>
            <a:ext cx="8636614" cy="195747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модульна </a:t>
            </a:r>
            <a:br>
              <a:rPr lang="uk-UA" dirty="0" smtClean="0"/>
            </a:br>
            <a:r>
              <a:rPr lang="uk-UA" dirty="0" err="1" smtClean="0"/>
              <a:t>поліфункціональна</a:t>
            </a:r>
            <a:r>
              <a:rPr lang="uk-UA" dirty="0" smtClean="0"/>
              <a:t> гра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i="1" dirty="0" smtClean="0"/>
              <a:t>“ЩИТ БЛАГОРОДСТВА”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(  </a:t>
            </a:r>
            <a:r>
              <a:rPr lang="uk-UA" cap="none" dirty="0" smtClean="0"/>
              <a:t>за романом</a:t>
            </a:r>
            <a:r>
              <a:rPr lang="uk-UA" dirty="0" smtClean="0"/>
              <a:t> М.С</a:t>
            </a:r>
            <a:r>
              <a:rPr lang="uk-UA" cap="none" dirty="0" smtClean="0"/>
              <a:t>ервантеса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“ДОН КІХОТ”)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68" y="2301411"/>
            <a:ext cx="2162550" cy="27316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3047" y="2236769"/>
            <a:ext cx="1747678" cy="2796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67070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2585" y="1965644"/>
            <a:ext cx="8534400" cy="2620108"/>
          </a:xfrm>
        </p:spPr>
        <p:txBody>
          <a:bodyPr>
            <a:normAutofit lnSpcReduction="10000"/>
          </a:bodyPr>
          <a:lstStyle/>
          <a:p>
            <a:r>
              <a:rPr lang="uk-UA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ПРОВІСНИКИ</a:t>
            </a:r>
            <a:endParaRPr lang="ru-RU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/>
              <a:t>т</a:t>
            </a:r>
            <a:r>
              <a:rPr lang="ru-RU" dirty="0" err="1" smtClean="0"/>
              <a:t>урніру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За цитатною портретною характеристикою </a:t>
            </a:r>
            <a:r>
              <a:rPr lang="ru-RU" dirty="0" err="1" smtClean="0"/>
              <a:t>впізнати</a:t>
            </a:r>
            <a:r>
              <a:rPr lang="ru-RU" dirty="0" smtClean="0"/>
              <a:t> персонажа </a:t>
            </a:r>
            <a:r>
              <a:rPr lang="ru-RU" dirty="0" err="1" smtClean="0"/>
              <a:t>твору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22585" y="670244"/>
            <a:ext cx="8534400" cy="1295400"/>
          </a:xfrm>
        </p:spPr>
        <p:txBody>
          <a:bodyPr/>
          <a:lstStyle/>
          <a:p>
            <a:r>
              <a:rPr lang="ru-RU" b="1" dirty="0" err="1" smtClean="0"/>
              <a:t>Іі</a:t>
            </a:r>
            <a:r>
              <a:rPr lang="ru-RU" b="1" dirty="0" smtClean="0"/>
              <a:t> </a:t>
            </a:r>
            <a:r>
              <a:rPr lang="ru-RU" b="1" dirty="0" err="1" smtClean="0"/>
              <a:t>лицарський</a:t>
            </a:r>
            <a:r>
              <a:rPr lang="ru-RU" b="1" dirty="0" smtClean="0"/>
              <a:t> </a:t>
            </a:r>
            <a:r>
              <a:rPr lang="ru-RU" b="1" dirty="0" err="1" smtClean="0"/>
              <a:t>турнір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8601" y="1317944"/>
            <a:ext cx="1732716" cy="16788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236467" y="1436043"/>
            <a:ext cx="1608964" cy="1560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9009" y="4739633"/>
            <a:ext cx="2103302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737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0861" y="944880"/>
            <a:ext cx="8534400" cy="1295400"/>
          </a:xfrm>
        </p:spPr>
        <p:txBody>
          <a:bodyPr/>
          <a:lstStyle/>
          <a:p>
            <a:r>
              <a:rPr lang="ru-RU" b="1" dirty="0" smtClean="0"/>
              <a:t>ІІІ </a:t>
            </a:r>
            <a:r>
              <a:rPr lang="ru-RU" b="1" dirty="0" err="1" smtClean="0"/>
              <a:t>лицарський</a:t>
            </a:r>
            <a:r>
              <a:rPr lang="ru-RU" b="1" dirty="0" smtClean="0"/>
              <a:t> </a:t>
            </a:r>
            <a:r>
              <a:rPr lang="ru-RU" b="1" dirty="0" err="1" smtClean="0"/>
              <a:t>турнір</a:t>
            </a:r>
            <a:endParaRPr lang="uk-UA" b="1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735014" y="2180490"/>
            <a:ext cx="9137519" cy="3098977"/>
          </a:xfrm>
        </p:spPr>
        <p:txBody>
          <a:bodyPr>
            <a:normAutofit/>
          </a:bodyPr>
          <a:lstStyle/>
          <a:p>
            <a:r>
              <a:rPr lang="uk-UA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ЛИЦАРСЬКІ ОБЛАДУНКИ</a:t>
            </a:r>
            <a:endParaRPr lang="ru-RU" sz="2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/>
              <a:t>т</a:t>
            </a:r>
            <a:r>
              <a:rPr lang="ru-RU" dirty="0" err="1" smtClean="0"/>
              <a:t>урніру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З </a:t>
            </a:r>
            <a:r>
              <a:rPr lang="ru-RU" dirty="0" err="1" smtClean="0"/>
              <a:t>поданих</a:t>
            </a:r>
            <a:r>
              <a:rPr lang="ru-RU" dirty="0" smtClean="0"/>
              <a:t> картинок </a:t>
            </a:r>
            <a:r>
              <a:rPr lang="ru-RU" dirty="0" err="1" smtClean="0"/>
              <a:t>вибрати</a:t>
            </a:r>
            <a:r>
              <a:rPr lang="ru-RU" dirty="0" smtClean="0"/>
              <a:t>  </a:t>
            </a:r>
            <a:r>
              <a:rPr lang="ru-RU" dirty="0" err="1" smtClean="0"/>
              <a:t>зображення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 </a:t>
            </a:r>
            <a:r>
              <a:rPr lang="ru-RU" dirty="0" err="1" smtClean="0"/>
              <a:t>символізують</a:t>
            </a:r>
            <a:r>
              <a:rPr lang="ru-RU" dirty="0" smtClean="0"/>
              <a:t> образ </a:t>
            </a:r>
            <a:r>
              <a:rPr lang="ru-RU" dirty="0" err="1" smtClean="0"/>
              <a:t>лицаря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105" y="5134708"/>
            <a:ext cx="2103302" cy="8355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5096" y="1755503"/>
            <a:ext cx="1715917" cy="1278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44924" y="1811134"/>
            <a:ext cx="1641245" cy="1222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2481" y="2113565"/>
            <a:ext cx="8534400" cy="2694740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Лицарська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сила</a:t>
            </a:r>
          </a:p>
          <a:p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/>
              <a:t>т</a:t>
            </a:r>
            <a:r>
              <a:rPr lang="ru-RU" dirty="0" err="1" smtClean="0"/>
              <a:t>урніру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Представник</a:t>
            </a:r>
            <a:r>
              <a:rPr lang="ru-RU" dirty="0" smtClean="0"/>
              <a:t> кожного </a:t>
            </a:r>
            <a:r>
              <a:rPr lang="ru-RU" dirty="0" err="1" smtClean="0"/>
              <a:t>лицарського</a:t>
            </a:r>
            <a:r>
              <a:rPr lang="ru-RU" dirty="0" smtClean="0"/>
              <a:t> ордену </a:t>
            </a:r>
            <a:r>
              <a:rPr lang="ru-RU" dirty="0" err="1" smtClean="0"/>
              <a:t>демонструє</a:t>
            </a:r>
            <a:r>
              <a:rPr lang="ru-RU" dirty="0" smtClean="0"/>
              <a:t> 5  </a:t>
            </a:r>
            <a:r>
              <a:rPr lang="ru-RU" dirty="0" err="1" smtClean="0"/>
              <a:t>фізичних</a:t>
            </a:r>
            <a:r>
              <a:rPr lang="ru-RU" dirty="0" smtClean="0"/>
              <a:t> </a:t>
            </a:r>
            <a:r>
              <a:rPr lang="ru-RU" dirty="0" err="1" smtClean="0"/>
              <a:t>вправ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виконує</a:t>
            </a:r>
            <a:r>
              <a:rPr lang="ru-RU" dirty="0" smtClean="0"/>
              <a:t> </a:t>
            </a:r>
            <a:r>
              <a:rPr lang="ru-RU" dirty="0" err="1" smtClean="0"/>
              <a:t>щоранку</a:t>
            </a:r>
            <a:r>
              <a:rPr lang="ru-RU" dirty="0" smtClean="0"/>
              <a:t>, </a:t>
            </a:r>
            <a:r>
              <a:rPr lang="ru-RU" dirty="0" err="1" smtClean="0"/>
              <a:t>готуючись</a:t>
            </a:r>
            <a:r>
              <a:rPr lang="ru-RU" dirty="0" smtClean="0"/>
              <a:t> до подвигу. Члени    </a:t>
            </a:r>
            <a:r>
              <a:rPr lang="ru-RU" dirty="0" err="1" smtClean="0"/>
              <a:t>цього</a:t>
            </a:r>
            <a:r>
              <a:rPr lang="ru-RU" dirty="0" smtClean="0"/>
              <a:t> ж ордену   </a:t>
            </a:r>
            <a:r>
              <a:rPr lang="ru-RU" dirty="0" err="1" smtClean="0"/>
              <a:t>повторюють</a:t>
            </a:r>
            <a:r>
              <a:rPr lang="ru-RU" dirty="0" smtClean="0"/>
              <a:t> за ним.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72638" y="931181"/>
            <a:ext cx="8534400" cy="1295400"/>
          </a:xfrm>
        </p:spPr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лицарський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турнір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853" y="1720532"/>
            <a:ext cx="1731414" cy="16826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573506" y="1778293"/>
            <a:ext cx="1596908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5162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 smtClean="0"/>
              <a:t>V</a:t>
            </a:r>
            <a:r>
              <a:rPr lang="ru-RU" b="1" dirty="0" smtClean="0"/>
              <a:t> </a:t>
            </a:r>
            <a:r>
              <a:rPr lang="ru-RU" b="1" dirty="0" err="1" smtClean="0"/>
              <a:t>лицарський</a:t>
            </a:r>
            <a:r>
              <a:rPr lang="ru-RU" b="1" dirty="0" smtClean="0"/>
              <a:t> </a:t>
            </a:r>
            <a:r>
              <a:rPr lang="ru-RU" b="1" dirty="0" err="1" smtClean="0"/>
              <a:t>турнір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sz="2400" b="1" u="sng" dirty="0" smtClean="0">
                <a:latin typeface="Times New Roman" pitchFamily="18" charset="0"/>
                <a:cs typeface="Times New Roman" pitchFamily="18" charset="0"/>
              </a:rPr>
              <a:t>Розумний лицар</a:t>
            </a:r>
          </a:p>
          <a:p>
            <a:pPr algn="ctr">
              <a:buNone/>
            </a:pPr>
            <a:r>
              <a:rPr lang="ru-RU" i="1" dirty="0" err="1" smtClean="0"/>
              <a:t>Умови</a:t>
            </a:r>
            <a:r>
              <a:rPr lang="ru-RU" i="1" dirty="0" smtClean="0"/>
              <a:t> </a:t>
            </a:r>
            <a:r>
              <a:rPr lang="ru-RU" i="1" dirty="0" err="1" smtClean="0"/>
              <a:t>турніру</a:t>
            </a:r>
            <a:endParaRPr lang="ru-RU" i="1" dirty="0" smtClean="0"/>
          </a:p>
          <a:p>
            <a:pPr algn="ctr">
              <a:buNone/>
            </a:pPr>
            <a:r>
              <a:rPr lang="uk-UA" i="1" dirty="0" smtClean="0"/>
              <a:t>Кожен  Орден отримує сувій  від Дон Кіхота із завданнями, які мають тестовий характер.  Головні  Лицарі кожного ордену передають результати  своєї роботи жителям  </a:t>
            </a:r>
            <a:r>
              <a:rPr lang="uk-UA" i="1" dirty="0" err="1" smtClean="0"/>
              <a:t>Ламанчі</a:t>
            </a:r>
            <a:r>
              <a:rPr lang="uk-UA" i="1" dirty="0" smtClean="0"/>
              <a:t> (журі), які враховують правильність і швидкість виконання.</a:t>
            </a:r>
            <a:endParaRPr lang="ru-RU" i="1" dirty="0" smtClean="0"/>
          </a:p>
        </p:txBody>
      </p:sp>
      <p:pic>
        <p:nvPicPr>
          <p:cNvPr id="1026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kcy;&amp;acy;&amp;rcy;&amp;tcy;&amp;icy;&amp;ncy;&amp;kcy;&amp;acy; &amp;scy;&amp;ucy;&amp;vcy;&amp;iukcy;&amp;j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0321" y="2005839"/>
            <a:ext cx="2390726" cy="1578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Above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kcy;&amp;acy;&amp;rcy;&amp;tcy;&amp;icy;&amp;ncy;&amp;kcy;&amp;acy; &amp;scy;&amp;ucy;&amp;vcy;&amp;iukcy;&amp;j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1316" y="2039815"/>
            <a:ext cx="2357023" cy="1556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Above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2912" y="1733421"/>
            <a:ext cx="8534400" cy="3218722"/>
          </a:xfrm>
        </p:spPr>
        <p:txBody>
          <a:bodyPr>
            <a:normAutofit/>
          </a:bodyPr>
          <a:lstStyle/>
          <a:p>
            <a:r>
              <a:rPr lang="ru-RU" sz="3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Моє</a:t>
            </a:r>
            <a:r>
              <a:rPr lang="ru-RU" sz="3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серце</a:t>
            </a:r>
            <a:r>
              <a:rPr lang="ru-RU" sz="3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3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тобі</a:t>
            </a:r>
            <a:endParaRPr lang="ru-RU" sz="3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турніру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Лицар</a:t>
            </a:r>
            <a:r>
              <a:rPr lang="ru-RU" dirty="0" smtClean="0"/>
              <a:t> повинен </a:t>
            </a:r>
            <a:r>
              <a:rPr lang="ru-RU" dirty="0" err="1" smtClean="0"/>
              <a:t>оригінально</a:t>
            </a:r>
            <a:r>
              <a:rPr lang="ru-RU" dirty="0" smtClean="0"/>
              <a:t> </a:t>
            </a:r>
            <a:r>
              <a:rPr lang="ru-RU" dirty="0" err="1" smtClean="0"/>
              <a:t>зізнатися</a:t>
            </a:r>
            <a:r>
              <a:rPr lang="ru-RU" dirty="0" smtClean="0"/>
              <a:t> в </a:t>
            </a:r>
            <a:r>
              <a:rPr lang="ru-RU" dirty="0" err="1" smtClean="0"/>
              <a:t>коханні</a:t>
            </a:r>
            <a:r>
              <a:rPr lang="ru-RU" dirty="0" smtClean="0"/>
              <a:t>  </a:t>
            </a:r>
            <a:r>
              <a:rPr lang="ru-RU" dirty="0" err="1" smtClean="0"/>
              <a:t>Дамі</a:t>
            </a:r>
            <a:r>
              <a:rPr lang="ru-RU" dirty="0" smtClean="0"/>
              <a:t> </a:t>
            </a:r>
            <a:r>
              <a:rPr lang="ru-RU" dirty="0" err="1" smtClean="0"/>
              <a:t>серця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82912" y="725698"/>
            <a:ext cx="8534400" cy="1295400"/>
          </a:xfrm>
        </p:spPr>
        <p:txBody>
          <a:bodyPr/>
          <a:lstStyle/>
          <a:p>
            <a:r>
              <a:rPr lang="en-US" b="1" dirty="0" smtClean="0"/>
              <a:t>VI</a:t>
            </a:r>
            <a:r>
              <a:rPr lang="ru-RU" b="1" dirty="0" smtClean="0"/>
              <a:t> </a:t>
            </a:r>
            <a:r>
              <a:rPr lang="ru-RU" b="1" dirty="0" err="1" smtClean="0"/>
              <a:t>лицарський</a:t>
            </a:r>
            <a:r>
              <a:rPr lang="ru-RU" b="1" dirty="0" smtClean="0"/>
              <a:t> </a:t>
            </a:r>
            <a:r>
              <a:rPr lang="ru-RU" b="1" dirty="0" err="1" smtClean="0"/>
              <a:t>турнір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532" y="1322005"/>
            <a:ext cx="1516998" cy="2020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3587" y="1322005"/>
            <a:ext cx="1489761" cy="2020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7757" y="4172342"/>
            <a:ext cx="2650733" cy="178752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35162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25775" y="1911561"/>
            <a:ext cx="8534400" cy="12954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Оголошення переможців турнірів</a:t>
            </a:r>
            <a:br>
              <a:rPr lang="uk-UA" b="1" dirty="0" smtClean="0"/>
            </a:br>
            <a:endParaRPr lang="ru-RU" b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ПРЕЗЕНТАЦІЯ ЩИТІВ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402" y="2087590"/>
            <a:ext cx="2895747" cy="3284509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06069" y="2257425"/>
            <a:ext cx="2666781" cy="317182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2835162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2076" y="1617455"/>
            <a:ext cx="9739902" cy="4300460"/>
          </a:xfrm>
        </p:spPr>
        <p:txBody>
          <a:bodyPr>
            <a:normAutofit fontScale="92500"/>
          </a:bodyPr>
          <a:lstStyle/>
          <a:p>
            <a:pPr algn="l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Метод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спонукає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роману,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глибшого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образів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проблематики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Дана  форма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образне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співпрацювати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лідерські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 smtClean="0"/>
          </a:p>
          <a:p>
            <a:pPr algn="l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застаріли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вийшли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змінилась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мораль. Але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серце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Кіхота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кмітливість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простодушного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Санчо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Панси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полиняли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часу.»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Еренбург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20848" y="415630"/>
            <a:ext cx="8534400" cy="1295400"/>
          </a:xfrm>
        </p:spPr>
        <p:txBody>
          <a:bodyPr/>
          <a:lstStyle/>
          <a:p>
            <a:r>
              <a:rPr lang="ru-RU" dirty="0" err="1" smtClean="0"/>
              <a:t>Актуальність</a:t>
            </a:r>
            <a:r>
              <a:rPr lang="ru-RU" dirty="0" smtClean="0"/>
              <a:t> проекту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145" y="3297177"/>
            <a:ext cx="2101707" cy="98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6487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7452" y="1617786"/>
            <a:ext cx="8897815" cy="2919046"/>
          </a:xfrm>
        </p:spPr>
        <p:txBody>
          <a:bodyPr>
            <a:noAutofit/>
          </a:bodyPr>
          <a:lstStyle/>
          <a:p>
            <a:r>
              <a:rPr lang="ru-RU" dirty="0" err="1" smtClean="0"/>
              <a:t>Спонукати</a:t>
            </a:r>
            <a:r>
              <a:rPr lang="ru-RU" dirty="0" smtClean="0"/>
              <a:t> до </a:t>
            </a:r>
            <a:r>
              <a:rPr lang="ru-RU" dirty="0" err="1" smtClean="0"/>
              <a:t>читання</a:t>
            </a:r>
            <a:r>
              <a:rPr lang="ru-RU" dirty="0" smtClean="0"/>
              <a:t> роману;</a:t>
            </a:r>
          </a:p>
          <a:p>
            <a:r>
              <a:rPr lang="ru-RU" dirty="0" err="1" smtClean="0"/>
              <a:t>сприяти</a:t>
            </a:r>
            <a:r>
              <a:rPr lang="ru-RU" dirty="0" smtClean="0"/>
              <a:t> </a:t>
            </a:r>
            <a:r>
              <a:rPr lang="ru-RU" dirty="0" err="1" smtClean="0"/>
              <a:t>усвідомленню</a:t>
            </a:r>
            <a:r>
              <a:rPr lang="ru-RU" dirty="0" smtClean="0"/>
              <a:t> </a:t>
            </a:r>
            <a:r>
              <a:rPr lang="ru-RU" dirty="0" err="1" smtClean="0"/>
              <a:t>життєвих</a:t>
            </a:r>
            <a:r>
              <a:rPr lang="ru-RU" dirty="0" smtClean="0"/>
              <a:t> </a:t>
            </a:r>
            <a:r>
              <a:rPr lang="ru-RU" dirty="0" err="1" smtClean="0"/>
              <a:t>цінностей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розвивати</a:t>
            </a:r>
            <a:r>
              <a:rPr lang="ru-RU" dirty="0" smtClean="0"/>
              <a:t> </a:t>
            </a:r>
            <a:r>
              <a:rPr lang="ru-RU" dirty="0" err="1" smtClean="0"/>
              <a:t>образне</a:t>
            </a:r>
            <a:r>
              <a:rPr lang="ru-RU" dirty="0" smtClean="0"/>
              <a:t> </a:t>
            </a:r>
            <a:r>
              <a:rPr lang="ru-RU" dirty="0" err="1" smtClean="0"/>
              <a:t>мислення</a:t>
            </a:r>
            <a:r>
              <a:rPr lang="ru-RU" dirty="0" smtClean="0"/>
              <a:t>, </a:t>
            </a:r>
            <a:r>
              <a:rPr lang="ru-RU" dirty="0" err="1" smtClean="0"/>
              <a:t>удосконалювати</a:t>
            </a:r>
            <a:r>
              <a:rPr lang="ru-RU" dirty="0" smtClean="0"/>
              <a:t> </a:t>
            </a:r>
            <a:r>
              <a:rPr lang="ru-RU" dirty="0" err="1" smtClean="0"/>
              <a:t>усне</a:t>
            </a:r>
            <a:r>
              <a:rPr lang="ru-RU" dirty="0" smtClean="0"/>
              <a:t> </a:t>
            </a:r>
            <a:r>
              <a:rPr lang="ru-RU" dirty="0" err="1" smtClean="0"/>
              <a:t>мовлення</a:t>
            </a:r>
            <a:r>
              <a:rPr lang="ru-RU" dirty="0" smtClean="0"/>
              <a:t>, </a:t>
            </a:r>
            <a:r>
              <a:rPr lang="ru-RU" dirty="0" err="1" smtClean="0"/>
              <a:t>вміння</a:t>
            </a:r>
            <a:r>
              <a:rPr lang="ru-RU" dirty="0" smtClean="0"/>
              <a:t> </a:t>
            </a:r>
            <a:r>
              <a:rPr lang="ru-RU" dirty="0" err="1" smtClean="0"/>
              <a:t>співпрацювати</a:t>
            </a:r>
            <a:r>
              <a:rPr lang="ru-RU" dirty="0" smtClean="0"/>
              <a:t> в </a:t>
            </a:r>
            <a:r>
              <a:rPr lang="ru-RU" dirty="0" err="1" smtClean="0"/>
              <a:t>команді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виховути</a:t>
            </a:r>
            <a:r>
              <a:rPr lang="ru-RU" dirty="0" smtClean="0"/>
              <a:t> </a:t>
            </a:r>
            <a:r>
              <a:rPr lang="ru-RU" dirty="0" err="1" smtClean="0"/>
              <a:t>почуття</a:t>
            </a:r>
            <a:r>
              <a:rPr lang="ru-RU" dirty="0" smtClean="0"/>
              <a:t>  </a:t>
            </a:r>
            <a:r>
              <a:rPr lang="ru-RU" dirty="0" err="1" smtClean="0"/>
              <a:t>мужності</a:t>
            </a:r>
            <a:r>
              <a:rPr lang="ru-RU" dirty="0" smtClean="0"/>
              <a:t>, </a:t>
            </a:r>
            <a:r>
              <a:rPr lang="ru-RU" dirty="0" err="1" smtClean="0"/>
              <a:t>честі</a:t>
            </a:r>
            <a:r>
              <a:rPr lang="ru-RU" dirty="0" smtClean="0"/>
              <a:t>, благородства, </a:t>
            </a:r>
            <a:r>
              <a:rPr lang="ru-RU" dirty="0" err="1" smtClean="0"/>
              <a:t>готовності</a:t>
            </a:r>
            <a:r>
              <a:rPr lang="ru-RU" dirty="0" smtClean="0"/>
              <a:t> </a:t>
            </a:r>
            <a:r>
              <a:rPr lang="ru-RU" dirty="0" err="1" smtClean="0"/>
              <a:t>відстоювати</a:t>
            </a:r>
            <a:r>
              <a:rPr lang="ru-RU" dirty="0" smtClean="0"/>
              <a:t> правду та </a:t>
            </a:r>
            <a:r>
              <a:rPr lang="ru-RU" dirty="0" err="1" smtClean="0"/>
              <a:t>справедливість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16722" y="1087533"/>
            <a:ext cx="8502722" cy="9763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Мета проекту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708" y="4507127"/>
            <a:ext cx="2103302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6214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Автори проекту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 smtClean="0"/>
              <a:t>Семенюк Т.  Р.</a:t>
            </a:r>
          </a:p>
          <a:p>
            <a:r>
              <a:rPr lang="uk-UA" dirty="0" err="1" smtClean="0"/>
              <a:t>Семанів</a:t>
            </a:r>
            <a:r>
              <a:rPr lang="uk-UA" dirty="0" smtClean="0"/>
              <a:t> Л. І.</a:t>
            </a:r>
          </a:p>
          <a:p>
            <a:r>
              <a:rPr lang="uk-UA" dirty="0" smtClean="0"/>
              <a:t>Титова Є. Г.</a:t>
            </a:r>
          </a:p>
          <a:p>
            <a:r>
              <a:rPr lang="uk-UA" dirty="0" err="1" smtClean="0"/>
              <a:t>Тріфонова</a:t>
            </a:r>
            <a:r>
              <a:rPr lang="uk-UA" dirty="0" smtClean="0"/>
              <a:t> А. П.</a:t>
            </a:r>
          </a:p>
          <a:p>
            <a:r>
              <a:rPr lang="uk-UA" dirty="0" smtClean="0"/>
              <a:t>Гавриш Л. М.</a:t>
            </a:r>
          </a:p>
          <a:p>
            <a:r>
              <a:rPr lang="uk-UA" dirty="0" err="1" smtClean="0"/>
              <a:t>Лисанюк</a:t>
            </a:r>
            <a:r>
              <a:rPr lang="uk-UA" dirty="0" smtClean="0"/>
              <a:t>  М. Ю.</a:t>
            </a:r>
          </a:p>
          <a:p>
            <a:r>
              <a:rPr lang="uk-UA" dirty="0" err="1" smtClean="0"/>
              <a:t>Лесюк</a:t>
            </a:r>
            <a:r>
              <a:rPr lang="uk-UA" dirty="0" smtClean="0"/>
              <a:t> О. М.</a:t>
            </a:r>
          </a:p>
          <a:p>
            <a:r>
              <a:rPr lang="uk-UA" dirty="0" err="1" smtClean="0"/>
              <a:t>Чепіль</a:t>
            </a:r>
            <a:r>
              <a:rPr lang="uk-UA" dirty="0" smtClean="0"/>
              <a:t> Р. Я.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4224" y="2573676"/>
            <a:ext cx="3746643" cy="2809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09071472"/>
              </p:ext>
            </p:extLst>
          </p:nvPr>
        </p:nvGraphicFramePr>
        <p:xfrm>
          <a:off x="1828799" y="2404155"/>
          <a:ext cx="8876872" cy="318768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36999"/>
                <a:gridCol w="3270575"/>
                <a:gridCol w="2101553"/>
                <a:gridCol w="2867745"/>
              </a:tblGrid>
              <a:tr h="604084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№з/п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МАТЕРІАЛУ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ВАРТІСТЬ(ГРН)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ДЖЕРЕЛО ФІНАНСУВАННЯ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62978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КАНЦЕЛЯРСЬКІ</a:t>
                      </a:r>
                      <a:r>
                        <a:rPr lang="uk-UA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ТОВАРИ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КОШТИ</a:t>
                      </a:r>
                      <a:r>
                        <a:rPr lang="uk-UA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ЯКІ ОТРИМАЛИ ЗА ЗБІР МЕТАЛОБРУХТУ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8821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КОСТЮМИ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--------------------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- САНАТОРІЙ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62978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 ДЛЯ ВИГОТОВЛЕННЯ РЕКВІЗИТУ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АДМІНІСТРАЦІЯ</a:t>
                      </a:r>
                      <a:r>
                        <a:rPr lang="uk-UA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8821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ІНШІ ВИТРАТИ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Кошторис проекту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053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реалізація проекту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Складання плану роботи над проектом;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Розподіл </a:t>
            </a:r>
            <a:r>
              <a:rPr lang="uk-UA" dirty="0" err="1" smtClean="0"/>
              <a:t>обов</a:t>
            </a:r>
            <a:r>
              <a:rPr lang="en-US" dirty="0" smtClean="0"/>
              <a:t>’</a:t>
            </a:r>
            <a:r>
              <a:rPr lang="uk-UA" dirty="0" err="1" smtClean="0"/>
              <a:t>язків</a:t>
            </a:r>
            <a:r>
              <a:rPr lang="uk-UA" dirty="0" smtClean="0"/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Самостійна робота учнів;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Визначення джерел інформації;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Обробка інформації;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Виготовлення освітнього продукту.</a:t>
            </a:r>
            <a:endParaRPr lang="uk-UA" dirty="0"/>
          </a:p>
        </p:txBody>
      </p:sp>
      <p:pic>
        <p:nvPicPr>
          <p:cNvPr id="12290" name="Picture 2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6345" y="2359142"/>
            <a:ext cx="3947502" cy="2963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0356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Ресурси проекту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828800" y="2438401"/>
            <a:ext cx="8534400" cy="3705545"/>
          </a:xfrm>
        </p:spPr>
        <p:txBody>
          <a:bodyPr>
            <a:normAutofit fontScale="85000" lnSpcReduction="10000"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uk-UA" dirty="0"/>
              <a:t>Мігель де Сервантес </a:t>
            </a:r>
            <a:r>
              <a:rPr lang="uk-UA" dirty="0" err="1"/>
              <a:t>Сааведра</a:t>
            </a:r>
            <a:r>
              <a:rPr lang="uk-UA" dirty="0"/>
              <a:t> «Премудрий ідальго Дон Кіхот з </a:t>
            </a:r>
            <a:r>
              <a:rPr lang="uk-UA" dirty="0" err="1"/>
              <a:t>Ламанчі</a:t>
            </a:r>
            <a:r>
              <a:rPr lang="uk-UA" dirty="0"/>
              <a:t>». К.: Дніпро, 2005.</a:t>
            </a:r>
            <a:endParaRPr lang="ru-RU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uk-UA" dirty="0"/>
              <a:t>Ковбасенко Ю.І., Ковбасенко Л.В. Зарубіжна література. Підручник для 8 класу загальноосвітніх навчальних закладів. – К.: Грамота, 2008. – 384 с.</a:t>
            </a:r>
            <a:endParaRPr lang="ru-RU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uk-UA" dirty="0"/>
              <a:t>Ісаєва О.О. Хто ви – Дон Кіхоте </a:t>
            </a:r>
            <a:r>
              <a:rPr lang="uk-UA" dirty="0" err="1"/>
              <a:t>Ламанчський</a:t>
            </a:r>
            <a:r>
              <a:rPr lang="uk-UA" dirty="0"/>
              <a:t>? Урок-засідання прес-клубу з вивчення роману Мігеля де Сервантеса з використанням літературно-критичних матеріалів //Зарубіжна література. – 1999. – №5.</a:t>
            </a:r>
            <a:endParaRPr lang="ru-RU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uk-UA" dirty="0" err="1"/>
              <a:t>Клугла</a:t>
            </a:r>
            <a:r>
              <a:rPr lang="uk-UA" dirty="0"/>
              <a:t> Л.В. Світ тримається на диваках //Всесвітня література. – 1996. – №9.</a:t>
            </a:r>
            <a:endParaRPr lang="ru-RU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uk-UA" dirty="0"/>
              <a:t>Головач О.М. Система уроків за темою «Злет людського духу в літературі доби Відродження» //Зарубіжна література в школі. – 2012. – №5.</a:t>
            </a:r>
            <a:endParaRPr lang="ru-RU" dirty="0"/>
          </a:p>
          <a:p>
            <a:pPr indent="0">
              <a:buNone/>
            </a:pPr>
            <a:r>
              <a:rPr lang="uk-UA" dirty="0"/>
              <a:t> </a:t>
            </a:r>
            <a:endParaRPr lang="ru-RU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2919" y="932834"/>
            <a:ext cx="1877665" cy="14109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148383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9884" y="1767669"/>
            <a:ext cx="10171416" cy="3893393"/>
          </a:xfrm>
        </p:spPr>
        <p:txBody>
          <a:bodyPr>
            <a:noAutofit/>
          </a:bodyPr>
          <a:lstStyle/>
          <a:p>
            <a:pPr algn="l"/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1.Квест проводиться за принципом </a:t>
            </a:r>
            <a:r>
              <a:rPr lang="ru-RU" sz="1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літературного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робота з текстом, характеристика </a:t>
            </a:r>
            <a:r>
              <a:rPr lang="ru-RU" sz="1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образів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художньої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деталі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en-US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1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єднується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3 </a:t>
            </a:r>
            <a:r>
              <a:rPr lang="ru-RU" sz="1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5 </a:t>
            </a:r>
            <a:r>
              <a:rPr lang="ru-RU" sz="1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3.Кожна команда </a:t>
            </a:r>
            <a:r>
              <a:rPr lang="ru-RU" sz="1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обирає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Головного </a:t>
            </a:r>
            <a:r>
              <a:rPr lang="ru-RU" sz="1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лицаря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endParaRPr lang="ru-RU" sz="1400" b="1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4.Кожен </a:t>
            </a:r>
            <a:r>
              <a:rPr lang="ru-RU" sz="1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лицарський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турнір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нагородження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Символом – </a:t>
            </a:r>
            <a:r>
              <a:rPr lang="ru-RU" sz="1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чеснотою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прикріплюється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щит кожного </a:t>
            </a:r>
            <a:r>
              <a:rPr lang="ru-RU" sz="14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ицарського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Ордену.</a:t>
            </a:r>
          </a:p>
          <a:p>
            <a:pPr algn="l"/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На </a:t>
            </a:r>
            <a:r>
              <a:rPr lang="ru-RU" sz="1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турнірів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відводиться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40 </a:t>
            </a:r>
            <a:r>
              <a:rPr lang="ru-RU" sz="1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6.За </a:t>
            </a:r>
            <a:r>
              <a:rPr lang="ru-RU" sz="1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лицарськими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турнірами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спостерігають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контролюють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жителі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Ламанчі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журі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l"/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7.Після </a:t>
            </a:r>
            <a:r>
              <a:rPr lang="ru-RU" sz="1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Орденами </a:t>
            </a:r>
            <a:r>
              <a:rPr lang="ru-RU" sz="1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лицарів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журі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оголошує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8.За результатами </a:t>
            </a:r>
            <a:r>
              <a:rPr lang="ru-RU" sz="1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турнірів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найкращий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щит </a:t>
            </a:r>
            <a:r>
              <a:rPr lang="ru-RU" sz="1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Лицарського</a:t>
            </a:r>
            <a:r>
              <a:rPr lang="ru-RU" sz="1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ордену.</a:t>
            </a:r>
            <a:endParaRPr lang="ru-RU" sz="14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828800" y="472269"/>
            <a:ext cx="8534400" cy="1295400"/>
          </a:xfrm>
        </p:spPr>
        <p:txBody>
          <a:bodyPr/>
          <a:lstStyle/>
          <a:p>
            <a:r>
              <a:rPr lang="ru-RU" dirty="0" smtClean="0"/>
              <a:t>ПРАВИЛА ГРИ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9233" y="673128"/>
            <a:ext cx="1179237" cy="143804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6910" y="606175"/>
            <a:ext cx="1776911" cy="150499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3817249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2954" y="1814243"/>
            <a:ext cx="8839200" cy="3035159"/>
          </a:xfrm>
        </p:spPr>
        <p:txBody>
          <a:bodyPr>
            <a:normAutofit lnSpcReduction="10000"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РЕЖИСЕР</a:t>
            </a:r>
          </a:p>
          <a:p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/>
              <a:t>т</a:t>
            </a:r>
            <a:r>
              <a:rPr lang="ru-RU" dirty="0" err="1" smtClean="0"/>
              <a:t>урніру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Розташувати</a:t>
            </a:r>
            <a:r>
              <a:rPr lang="ru-RU" dirty="0" smtClean="0"/>
              <a:t> хаотично </a:t>
            </a:r>
            <a:r>
              <a:rPr lang="ru-RU" dirty="0" err="1" smtClean="0"/>
              <a:t>розкладені</a:t>
            </a:r>
            <a:r>
              <a:rPr lang="ru-RU" dirty="0" smtClean="0"/>
              <a:t> </a:t>
            </a:r>
            <a:r>
              <a:rPr lang="ru-RU" dirty="0" err="1" smtClean="0"/>
              <a:t>смужки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ключовими</a:t>
            </a:r>
            <a:r>
              <a:rPr lang="ru-RU" dirty="0" smtClean="0"/>
              <a:t> </a:t>
            </a:r>
            <a:r>
              <a:rPr lang="ru-RU" dirty="0" err="1" smtClean="0"/>
              <a:t>епізодами</a:t>
            </a:r>
            <a:r>
              <a:rPr lang="ru-RU" dirty="0" smtClean="0"/>
              <a:t> роману  в </a:t>
            </a:r>
            <a:r>
              <a:rPr lang="ru-RU" dirty="0" err="1" smtClean="0"/>
              <a:t>правильній</a:t>
            </a:r>
            <a:r>
              <a:rPr lang="ru-RU" dirty="0" smtClean="0"/>
              <a:t> </a:t>
            </a:r>
            <a:r>
              <a:rPr lang="ru-RU" dirty="0" err="1" smtClean="0"/>
              <a:t>послідовності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57754" y="604384"/>
            <a:ext cx="8534400" cy="1295400"/>
          </a:xfrm>
        </p:spPr>
        <p:txBody>
          <a:bodyPr/>
          <a:lstStyle/>
          <a:p>
            <a:r>
              <a:rPr lang="ru-RU" b="1" dirty="0" smtClean="0"/>
              <a:t>І </a:t>
            </a:r>
            <a:r>
              <a:rPr lang="ru-RU" b="1" dirty="0" err="1" smtClean="0"/>
              <a:t>лицарський</a:t>
            </a:r>
            <a:r>
              <a:rPr lang="ru-RU" b="1" dirty="0" smtClean="0"/>
              <a:t> </a:t>
            </a:r>
            <a:r>
              <a:rPr lang="ru-RU" b="1" dirty="0" err="1" smtClean="0"/>
              <a:t>турнір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596" y="1568146"/>
            <a:ext cx="1485900" cy="16668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890" y="1568146"/>
            <a:ext cx="1485900" cy="16668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303" y="4849402"/>
            <a:ext cx="2103302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2053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Бегущая строка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590</Words>
  <Application>Microsoft Office PowerPoint</Application>
  <PresentationFormat>Произвольный</PresentationFormat>
  <Paragraphs>101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Кутюр</vt:lpstr>
      <vt:lpstr>       модульна  поліфункціональна гра  “ЩИТ БЛАГОРОДСТВА”  (  за романом М.Сервантеса  “ДОН КІХОТ”)</vt:lpstr>
      <vt:lpstr>Актуальність проекту</vt:lpstr>
      <vt:lpstr>Мета проекту </vt:lpstr>
      <vt:lpstr>Автори проекту</vt:lpstr>
      <vt:lpstr>Кошторис проекту</vt:lpstr>
      <vt:lpstr>реалізація проекту</vt:lpstr>
      <vt:lpstr>Ресурси проекту</vt:lpstr>
      <vt:lpstr>ПРАВИЛА ГРИ</vt:lpstr>
      <vt:lpstr>І лицарський турнір</vt:lpstr>
      <vt:lpstr>Іі лицарський турнір</vt:lpstr>
      <vt:lpstr>ІІІ лицарський турнір</vt:lpstr>
      <vt:lpstr>іV лицарський турнір</vt:lpstr>
      <vt:lpstr>V лицарський турнір</vt:lpstr>
      <vt:lpstr>VI лицарський турнір</vt:lpstr>
      <vt:lpstr>Оголошення переможців турнірів </vt:lpstr>
    </vt:vector>
  </TitlesOfParts>
  <Company>slider999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Галина Островська</cp:lastModifiedBy>
  <cp:revision>40</cp:revision>
  <dcterms:created xsi:type="dcterms:W3CDTF">2017-11-13T20:59:33Z</dcterms:created>
  <dcterms:modified xsi:type="dcterms:W3CDTF">2017-11-28T08:46:23Z</dcterms:modified>
</cp:coreProperties>
</file>