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0" r:id="rId3"/>
    <p:sldId id="271" r:id="rId4"/>
    <p:sldId id="273" r:id="rId5"/>
    <p:sldId id="264" r:id="rId6"/>
    <p:sldId id="258" r:id="rId7"/>
    <p:sldId id="259" r:id="rId8"/>
    <p:sldId id="274" r:id="rId9"/>
    <p:sldId id="262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35249-5709-4971-8B81-9361C074BAD4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99690-2BC6-43AC-9F0A-22E54203A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4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9.xml"/><Relationship Id="rId7" Type="http://schemas.openxmlformats.org/officeDocument/2006/relationships/slide" Target="slide7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10" Type="http://schemas.openxmlformats.org/officeDocument/2006/relationships/image" Target="../media/image7.jpeg"/><Relationship Id="rId4" Type="http://schemas.openxmlformats.org/officeDocument/2006/relationships/slide" Target="slide10.xml"/><Relationship Id="rId9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4" name="TextBox 3"/>
          <p:cNvSpPr txBox="1"/>
          <p:nvPr/>
        </p:nvSpPr>
        <p:spPr>
          <a:xfrm>
            <a:off x="899592" y="2780928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модульної гри</a:t>
            </a:r>
          </a:p>
          <a:p>
            <a:pPr algn="ctr"/>
            <a:r>
              <a:rPr lang="uk-UA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що розповість море ”</a:t>
            </a:r>
          </a:p>
          <a:p>
            <a:pPr algn="ctr"/>
            <a:r>
              <a:rPr lang="uk-UA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творчістю Ернеста Хемінгуея</a:t>
            </a:r>
          </a:p>
          <a:p>
            <a:pPr algn="ctr"/>
            <a:r>
              <a:rPr lang="uk-UA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“Старий</a:t>
            </a:r>
            <a:r>
              <a:rPr lang="uk-UA" sz="4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море ”</a:t>
            </a:r>
            <a:endParaRPr lang="ru-RU" sz="4400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9" y="0"/>
            <a:ext cx="8758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«Все у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старе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очей, </a:t>
            </a:r>
          </a:p>
          <a:p>
            <a:pPr lvl="0" algn="ctr"/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кольором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морем, </a:t>
            </a:r>
          </a:p>
          <a:p>
            <a:pPr lvl="0" algn="ctr"/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веселі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чоловіка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здається</a:t>
            </a: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.»</a:t>
            </a: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23030734_min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789040"/>
          </a:xfrm>
        </p:spPr>
      </p:pic>
      <p:pic>
        <p:nvPicPr>
          <p:cNvPr id="6" name="Рисунок 5" descr="Хемінгуей-Шкільне-життя-620x33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89040"/>
            <a:ext cx="5796136" cy="3068960"/>
          </a:xfrm>
          <a:prstGeom prst="rect">
            <a:avLst/>
          </a:prstGeom>
        </p:spPr>
      </p:pic>
      <p:pic>
        <p:nvPicPr>
          <p:cNvPr id="8" name="Рисунок 7" descr="93701637_w640_h640_akvarium_shar_s_rybo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933056"/>
            <a:ext cx="2612055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9781" y="0"/>
            <a:ext cx="9203781" cy="6857999"/>
          </a:xfrm>
        </p:spPr>
      </p:pic>
      <p:sp>
        <p:nvSpPr>
          <p:cNvPr id="6" name="TextBox 5"/>
          <p:cNvSpPr txBox="1"/>
          <p:nvPr/>
        </p:nvSpPr>
        <p:spPr>
          <a:xfrm>
            <a:off x="2411760" y="0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Автори проекту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1344" y="908720"/>
            <a:ext cx="5393400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Глинка Ольга Ярославівна </a:t>
            </a:r>
          </a:p>
          <a:p>
            <a:pPr marL="342900" indent="-342900"/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Цінівська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ЗОШ  І-ІІІ ступенів</a:t>
            </a:r>
          </a:p>
          <a:p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Гришина Наталія Миколаївна</a:t>
            </a:r>
          </a:p>
          <a:p>
            <a:pPr marL="342900" indent="-342900"/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Гвіздська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ЗОШ І –ІІІ ступенів</a:t>
            </a:r>
          </a:p>
          <a:p>
            <a:pPr marL="342900" indent="-342900"/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3.Дебелко Людмила Сергіївна</a:t>
            </a:r>
          </a:p>
          <a:p>
            <a:pPr marL="342900" indent="-342900"/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Сопівська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ЗОШ І-ІІІ ступенів</a:t>
            </a:r>
          </a:p>
          <a:p>
            <a:pPr marL="342900" indent="-342900"/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4.Жмуркевич Надія Михайлівна</a:t>
            </a:r>
          </a:p>
          <a:p>
            <a:pPr marL="342900" indent="-342900"/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Долинська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ЗОШ І- ІІІ ступенів №7</a:t>
            </a:r>
          </a:p>
          <a:p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Коваль </a:t>
            </a:r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Рімма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Василівна</a:t>
            </a:r>
          </a:p>
          <a:p>
            <a:pPr marL="342900" indent="-342900"/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Івано-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Франківська вечірня школа № 1</a:t>
            </a:r>
          </a:p>
          <a:p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Романишин Лілія Миколаївна</a:t>
            </a:r>
          </a:p>
          <a:p>
            <a:pPr marL="342900" indent="-342900"/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Радчанська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ЗОШ І- ІІІ ступенів</a:t>
            </a:r>
          </a:p>
          <a:p>
            <a:pPr marL="342900" indent="-342900"/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Ткачук Марія Миколаївна</a:t>
            </a:r>
          </a:p>
          <a:p>
            <a:pPr marL="342900" indent="-342900"/>
            <a:r>
              <a:rPr lang="uk-UA" sz="24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Снідавська</a:t>
            </a:r>
            <a:r>
              <a:rPr lang="uk-UA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ЗОШ І-ІІ ступенів</a:t>
            </a:r>
          </a:p>
          <a:p>
            <a:pPr marL="342900" indent="-342900"/>
            <a:endParaRPr lang="en-US" sz="30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3000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0161" y="476672"/>
            <a:ext cx="3522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96752"/>
            <a:ext cx="77019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узагальнити та закріпити вивчений матеріал,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пригадати основні проблеми і мотиви повісті,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розглянути образну систему твору;</a:t>
            </a:r>
          </a:p>
          <a:p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розвивальна: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розвивати інтелектуальні здібності учнів,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формувати командний дух, лідерські якості;</a:t>
            </a:r>
          </a:p>
          <a:p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виховна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: виховувати високий гуманізм,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формувати моральні цінності та ідеали</a:t>
            </a:r>
          </a:p>
          <a:p>
            <a:r>
              <a:rPr lang="uk-UA" sz="2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4005064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Актуальність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4941168"/>
            <a:ext cx="65006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err="1" smtClean="0"/>
              <a:t>Життєподібний</a:t>
            </a:r>
            <a:r>
              <a:rPr lang="uk-UA" sz="2400" dirty="0" smtClean="0"/>
              <a:t> сюжет і філософсько-символічний зміст твору Е. Хемінгуея </a:t>
            </a:r>
            <a:r>
              <a:rPr lang="uk-UA" sz="2400" dirty="0" err="1" smtClean="0"/>
              <a:t>“Старий</a:t>
            </a:r>
            <a:r>
              <a:rPr lang="uk-UA" sz="2400" dirty="0" smtClean="0"/>
              <a:t> і море ” виховує </a:t>
            </a:r>
            <a:r>
              <a:rPr lang="uk-UA" sz="2400" dirty="0" smtClean="0"/>
              <a:t>гуманізм</a:t>
            </a:r>
            <a:r>
              <a:rPr lang="uk-UA" sz="2400" dirty="0" smtClean="0"/>
              <a:t>, формує моральні цінності та ідеали.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C0000"/>
                </a:solidFill>
                <a:latin typeface="Georgia" pitchFamily="18" charset="0"/>
              </a:rPr>
              <a:t/>
            </a:r>
            <a:br>
              <a:rPr lang="uk-UA" dirty="0" smtClean="0">
                <a:solidFill>
                  <a:srgbClr val="CC0000"/>
                </a:solidFill>
                <a:latin typeface="Georgia" pitchFamily="18" charset="0"/>
              </a:rPr>
            </a:br>
            <a:r>
              <a:rPr lang="uk-UA" sz="3600" b="1" dirty="0" smtClean="0">
                <a:latin typeface="Georgia" pitchFamily="18" charset="0"/>
              </a:rPr>
              <a:t>Правила гри</a:t>
            </a:r>
            <a:r>
              <a:rPr lang="uk-UA" b="1" dirty="0" smtClean="0">
                <a:latin typeface="Georgia" pitchFamily="18" charset="0"/>
              </a:rPr>
              <a:t/>
            </a:r>
            <a:br>
              <a:rPr lang="uk-UA" b="1" dirty="0" smtClean="0">
                <a:latin typeface="Georgia" pitchFamily="18" charset="0"/>
              </a:rPr>
            </a:br>
            <a:r>
              <a:rPr lang="uk-UA" dirty="0" smtClean="0">
                <a:latin typeface="Georgia" pitchFamily="18" charset="0"/>
              </a:rPr>
              <a:t>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Кожен із етапів гри принесе нам золоту рибку як символ успіху, мужності та наполегливості. </a:t>
            </a:r>
            <a:r>
              <a:rPr lang="uk-UA" sz="22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58-300x2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988840"/>
            <a:ext cx="5724127" cy="4869161"/>
          </a:xfrm>
        </p:spPr>
      </p:pic>
      <p:sp>
        <p:nvSpPr>
          <p:cNvPr id="5" name="Прямоугольник 4"/>
          <p:cNvSpPr/>
          <p:nvPr/>
        </p:nvSpPr>
        <p:spPr>
          <a:xfrm>
            <a:off x="3563888" y="1988840"/>
            <a:ext cx="2520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 етап</a:t>
            </a:r>
          </a:p>
          <a:p>
            <a:pPr algn="ctr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КРОСВОРД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3501008"/>
            <a:ext cx="3491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Старого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Місце подій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Прізвисько Старого у селищі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Принцип, за яким написано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“Старий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море”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хлопчика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Їжа Старого в морі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Знаряддя праці Старого в морі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Риби, що атакували Старого в морі</a:t>
            </a:r>
          </a:p>
          <a:p>
            <a:pPr marL="342900" indent="-342900"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Жанр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“Старого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моря”</a:t>
            </a:r>
            <a:endParaRPr lang="ru-RU" dirty="0"/>
          </a:p>
        </p:txBody>
      </p:sp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700808"/>
            <a:ext cx="1728191" cy="17587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30" name="Picture 1402" descr="MCj02092400000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84213" y="1174750"/>
            <a:ext cx="7848600" cy="5159375"/>
          </a:xfrm>
          <a:prstGeom prst="rect">
            <a:avLst/>
          </a:prstGeom>
          <a:noFill/>
        </p:spPr>
      </p:pic>
      <p:graphicFrame>
        <p:nvGraphicFramePr>
          <p:cNvPr id="24018" name="Group 14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8802915"/>
              </p:ext>
            </p:extLst>
          </p:nvPr>
        </p:nvGraphicFramePr>
        <p:xfrm>
          <a:off x="34925" y="0"/>
          <a:ext cx="9109075" cy="6858002"/>
        </p:xfrm>
        <a:graphic>
          <a:graphicData uri="http://schemas.openxmlformats.org/drawingml/2006/table">
            <a:tbl>
              <a:tblPr/>
              <a:tblGrid>
                <a:gridCol w="565150"/>
                <a:gridCol w="587375"/>
                <a:gridCol w="615950"/>
                <a:gridCol w="600075"/>
                <a:gridCol w="728365"/>
                <a:gridCol w="474960"/>
                <a:gridCol w="600075"/>
                <a:gridCol w="663575"/>
                <a:gridCol w="539750"/>
                <a:gridCol w="600075"/>
                <a:gridCol w="600075"/>
                <a:gridCol w="601663"/>
                <a:gridCol w="601662"/>
                <a:gridCol w="600075"/>
                <a:gridCol w="73025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8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6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5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7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9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936" name="Picture 1408" descr="heminguey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975" y="692150"/>
            <a:ext cx="1223963" cy="1150938"/>
          </a:xfrm>
          <a:prstGeom prst="rect">
            <a:avLst/>
          </a:prstGeom>
          <a:noFill/>
          <a:ln w="9525">
            <a:pattFill prst="solidDmnd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ІІ етап  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Інформаційне гроно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“Моральний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кодекс життя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Сантьяго”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58-300x2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420888"/>
            <a:ext cx="3552397" cy="2664297"/>
          </a:xfrm>
        </p:spPr>
      </p:pic>
      <p:sp>
        <p:nvSpPr>
          <p:cNvPr id="8" name="Прямоугольник 7"/>
          <p:cNvSpPr/>
          <p:nvPr/>
        </p:nvSpPr>
        <p:spPr>
          <a:xfrm>
            <a:off x="7452320" y="1412776"/>
            <a:ext cx="1440160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Повага до братів наших менших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3284984"/>
            <a:ext cx="12024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Вірність своєму шляху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4869160"/>
            <a:ext cx="12024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Віра в себе, в людей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1556792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Л</a:t>
            </a:r>
            <a:r>
              <a:rPr lang="uk-UA" dirty="0" smtClean="0"/>
              <a:t>юдяність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3212976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Простота і гідність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4797152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Мужність і витримка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39752" y="5589240"/>
            <a:ext cx="11521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Віра в майбутнє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5589240"/>
            <a:ext cx="10801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Спокій та розсудливість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96136" y="5589240"/>
            <a:ext cx="10801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Досвідчений рибалка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11" idx="3"/>
          </p:cNvCxnSpPr>
          <p:nvPr/>
        </p:nvCxnSpPr>
        <p:spPr>
          <a:xfrm>
            <a:off x="1835696" y="2013992"/>
            <a:ext cx="1080120" cy="406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4" idx="1"/>
          </p:cNvCxnSpPr>
          <p:nvPr/>
        </p:nvCxnSpPr>
        <p:spPr>
          <a:xfrm>
            <a:off x="1259632" y="3717032"/>
            <a:ext cx="1656184" cy="36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3" idx="3"/>
          </p:cNvCxnSpPr>
          <p:nvPr/>
        </p:nvCxnSpPr>
        <p:spPr>
          <a:xfrm flipV="1">
            <a:off x="1835696" y="5013176"/>
            <a:ext cx="1080120" cy="241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4" idx="0"/>
          </p:cNvCxnSpPr>
          <p:nvPr/>
        </p:nvCxnSpPr>
        <p:spPr>
          <a:xfrm flipH="1">
            <a:off x="2915816" y="5085184"/>
            <a:ext cx="4320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5" idx="0"/>
            <a:endCxn id="4" idx="2"/>
          </p:cNvCxnSpPr>
          <p:nvPr/>
        </p:nvCxnSpPr>
        <p:spPr>
          <a:xfrm flipV="1">
            <a:off x="4608004" y="5085185"/>
            <a:ext cx="84011" cy="504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16" idx="0"/>
          </p:cNvCxnSpPr>
          <p:nvPr/>
        </p:nvCxnSpPr>
        <p:spPr>
          <a:xfrm flipH="1" flipV="1">
            <a:off x="5580112" y="5085184"/>
            <a:ext cx="75608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0" idx="1"/>
          </p:cNvCxnSpPr>
          <p:nvPr/>
        </p:nvCxnSpPr>
        <p:spPr>
          <a:xfrm flipH="1" flipV="1">
            <a:off x="6300192" y="5013176"/>
            <a:ext cx="1152128" cy="313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9" idx="1"/>
            <a:endCxn id="4" idx="3"/>
          </p:cNvCxnSpPr>
          <p:nvPr/>
        </p:nvCxnSpPr>
        <p:spPr>
          <a:xfrm flipH="1">
            <a:off x="6468213" y="3742184"/>
            <a:ext cx="984107" cy="10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8" idx="1"/>
          </p:cNvCxnSpPr>
          <p:nvPr/>
        </p:nvCxnSpPr>
        <p:spPr>
          <a:xfrm flipH="1">
            <a:off x="6372200" y="1977988"/>
            <a:ext cx="1080120" cy="4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Рисунок 9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420888"/>
            <a:ext cx="3600400" cy="2652117"/>
          </a:xfrm>
          <a:prstGeom prst="rect">
            <a:avLst/>
          </a:prstGeom>
        </p:spPr>
      </p:pic>
      <p:pic>
        <p:nvPicPr>
          <p:cNvPr id="24" name="Рисунок 23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260648"/>
            <a:ext cx="1558116" cy="16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66928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ІІІ етап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“Пошук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істини”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 допомогою слів-підказок складіть висловлювання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4956042" cy="3717032"/>
          </a:xfrm>
        </p:spPr>
      </p:pic>
      <p:sp>
        <p:nvSpPr>
          <p:cNvPr id="5" name="Овал 4"/>
          <p:cNvSpPr/>
          <p:nvPr/>
        </p:nvSpPr>
        <p:spPr>
          <a:xfrm>
            <a:off x="5796136" y="1772816"/>
            <a:ext cx="25922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залишається  надія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868144" y="2780928"/>
            <a:ext cx="25202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яка надає їй  сили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8144" y="3789040"/>
            <a:ext cx="25922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мрія про щастя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68144" y="4797152"/>
            <a:ext cx="252028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людини завжди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877272"/>
            <a:ext cx="47797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“У людини завжди залишається надія,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мрія про щастя, яка надає їй 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сили”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velho-e-o-m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44824"/>
            <a:ext cx="5292080" cy="3816424"/>
          </a:xfrm>
          <a:prstGeom prst="rect">
            <a:avLst/>
          </a:prstGeom>
        </p:spPr>
      </p:pic>
      <p:pic>
        <p:nvPicPr>
          <p:cNvPr id="12" name="Рисунок 11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0"/>
            <a:ext cx="1619465" cy="1700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етап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“Встановити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відповідність”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єднайте образи-символи, що використовуються у повісті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old_man_and_the_sea_jan_hrebicek-r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628800"/>
            <a:ext cx="4104457" cy="3645024"/>
          </a:xfrm>
        </p:spPr>
      </p:pic>
      <p:sp>
        <p:nvSpPr>
          <p:cNvPr id="5" name="TextBox 4"/>
          <p:cNvSpPr txBox="1"/>
          <p:nvPr/>
        </p:nvSpPr>
        <p:spPr>
          <a:xfrm>
            <a:off x="467544" y="2420888"/>
            <a:ext cx="17683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Старий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Море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Риба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Хлопчик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Леви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2060848"/>
            <a:ext cx="2771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Успіх, перемога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Майбутнє</a:t>
            </a:r>
          </a:p>
          <a:p>
            <a:pPr marL="342900" indent="-3429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Досвід людини </a:t>
            </a:r>
          </a:p>
          <a:p>
            <a:pPr marL="342900" indent="-3429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в той же час його</a:t>
            </a:r>
          </a:p>
          <a:p>
            <a:pPr marL="342900" indent="-3429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обмеженість</a:t>
            </a:r>
          </a:p>
          <a:p>
            <a:pPr marL="342900" indent="-3429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Мрії про щастя</a:t>
            </a:r>
          </a:p>
          <a:p>
            <a:pPr marL="342900" indent="-3429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 Життя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1" y="5314652"/>
            <a:ext cx="1656184" cy="154334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“Плутанка”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Відновіть послідовність подій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74574499_tumblr_lllklmMFEZ1qg39ewo1_50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6012160" cy="5229199"/>
          </a:xfrm>
        </p:spPr>
      </p:pic>
      <p:sp>
        <p:nvSpPr>
          <p:cNvPr id="5" name="Овал 4"/>
          <p:cNvSpPr/>
          <p:nvPr/>
        </p:nvSpPr>
        <p:spPr>
          <a:xfrm>
            <a:off x="6588224" y="1556792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Змагання з рибою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588224" y="2564904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Повернення Старого в селище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660232" y="3573016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Розмова з </a:t>
            </a:r>
            <a:r>
              <a:rPr lang="uk-UA" dirty="0" err="1" smtClean="0"/>
              <a:t>Маноліно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660232" y="4581128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Перемога рибалки над рибою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660232" y="5589240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Вихід у море</a:t>
            </a:r>
            <a:endParaRPr lang="ru-RU" dirty="0"/>
          </a:p>
        </p:txBody>
      </p:sp>
      <p:pic>
        <p:nvPicPr>
          <p:cNvPr id="11" name="Рисунок 10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5085184"/>
            <a:ext cx="1790313" cy="17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373</TotalTime>
  <Words>377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 Правила гри  Кожен із етапів гри принесе нам золоту рибку як символ успіху, мужності та наполегливості.  </vt:lpstr>
      <vt:lpstr>Слайд 5</vt:lpstr>
      <vt:lpstr>ІІ етап   Інформаційне гроно “Моральний кодекс життя Сантьяго”</vt:lpstr>
      <vt:lpstr>ІІІ етап “Пошук істини” За допомогою слів-підказок складіть висловлювання</vt:lpstr>
      <vt:lpstr>ІV етап “Встановити відповідність” З’єднайте образи-символи, що використовуються у повісті</vt:lpstr>
      <vt:lpstr>V етап “Плутанка” Відновіть послідовність подій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Галина Островська</cp:lastModifiedBy>
  <cp:revision>58</cp:revision>
  <dcterms:created xsi:type="dcterms:W3CDTF">2017-11-15T15:55:44Z</dcterms:created>
  <dcterms:modified xsi:type="dcterms:W3CDTF">2017-11-28T07:39:25Z</dcterms:modified>
</cp:coreProperties>
</file>